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82" r:id="rId2"/>
    <p:sldId id="256" r:id="rId3"/>
    <p:sldId id="278" r:id="rId4"/>
    <p:sldId id="279" r:id="rId5"/>
    <p:sldId id="280" r:id="rId6"/>
    <p:sldId id="281" r:id="rId7"/>
    <p:sldId id="283" r:id="rId8"/>
    <p:sldId id="284" r:id="rId9"/>
    <p:sldId id="257" r:id="rId10"/>
    <p:sldId id="275" r:id="rId11"/>
    <p:sldId id="258" r:id="rId12"/>
    <p:sldId id="259" r:id="rId13"/>
    <p:sldId id="276" r:id="rId14"/>
    <p:sldId id="272" r:id="rId15"/>
    <p:sldId id="273" r:id="rId16"/>
    <p:sldId id="260" r:id="rId17"/>
    <p:sldId id="274" r:id="rId18"/>
    <p:sldId id="261" r:id="rId19"/>
    <p:sldId id="277" r:id="rId20"/>
    <p:sldId id="267" r:id="rId21"/>
    <p:sldId id="286" r:id="rId22"/>
  </p:sldIdLst>
  <p:sldSz cx="9144000" cy="6858000" type="screen4x3"/>
  <p:notesSz cx="7086600" cy="942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p:cViewPr varScale="1">
        <p:scale>
          <a:sx n="61" d="100"/>
          <a:sy n="61" d="100"/>
        </p:scale>
        <p:origin x="42"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1488"/>
          </a:xfrm>
          <a:prstGeom prst="rect">
            <a:avLst/>
          </a:prstGeom>
        </p:spPr>
        <p:txBody>
          <a:bodyPr vert="horz" lIns="94375" tIns="47188" rIns="94375" bIns="47188"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71488"/>
          </a:xfrm>
          <a:prstGeom prst="rect">
            <a:avLst/>
          </a:prstGeom>
        </p:spPr>
        <p:txBody>
          <a:bodyPr vert="horz" lIns="94375" tIns="47188" rIns="94375" bIns="47188" rtlCol="0"/>
          <a:lstStyle>
            <a:lvl1pPr algn="r">
              <a:defRPr sz="1200"/>
            </a:lvl1pPr>
          </a:lstStyle>
          <a:p>
            <a:fld id="{59439340-CB76-4C0F-B4B0-C32634CD7CFB}" type="datetimeFigureOut">
              <a:rPr lang="en-US" smtClean="0"/>
              <a:pPr/>
              <a:t>10/22/2020</a:t>
            </a:fld>
            <a:endParaRPr lang="en-US"/>
          </a:p>
        </p:txBody>
      </p:sp>
      <p:sp>
        <p:nvSpPr>
          <p:cNvPr id="4" name="Footer Placeholder 3"/>
          <p:cNvSpPr>
            <a:spLocks noGrp="1"/>
          </p:cNvSpPr>
          <p:nvPr>
            <p:ph type="ftr" sz="quarter" idx="2"/>
          </p:nvPr>
        </p:nvSpPr>
        <p:spPr>
          <a:xfrm>
            <a:off x="0" y="8956626"/>
            <a:ext cx="3070860" cy="471488"/>
          </a:xfrm>
          <a:prstGeom prst="rect">
            <a:avLst/>
          </a:prstGeom>
        </p:spPr>
        <p:txBody>
          <a:bodyPr vert="horz" lIns="94375" tIns="47188" rIns="94375" bIns="47188"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56626"/>
            <a:ext cx="3070860" cy="471488"/>
          </a:xfrm>
          <a:prstGeom prst="rect">
            <a:avLst/>
          </a:prstGeom>
        </p:spPr>
        <p:txBody>
          <a:bodyPr vert="horz" lIns="94375" tIns="47188" rIns="94375" bIns="47188" rtlCol="0" anchor="b"/>
          <a:lstStyle>
            <a:lvl1pPr algn="r">
              <a:defRPr sz="1200"/>
            </a:lvl1pPr>
          </a:lstStyle>
          <a:p>
            <a:fld id="{CC365E37-A5C6-4CFF-BEB0-AAA418260A51}" type="slidenum">
              <a:rPr lang="en-US" smtClean="0"/>
              <a:pPr/>
              <a:t>‹#›</a:t>
            </a:fld>
            <a:endParaRPr lang="en-US"/>
          </a:p>
        </p:txBody>
      </p:sp>
    </p:spTree>
    <p:extLst>
      <p:ext uri="{BB962C8B-B14F-4D97-AF65-F5344CB8AC3E}">
        <p14:creationId xmlns:p14="http://schemas.microsoft.com/office/powerpoint/2010/main" val="710760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1488"/>
          </a:xfrm>
          <a:prstGeom prst="rect">
            <a:avLst/>
          </a:prstGeom>
        </p:spPr>
        <p:txBody>
          <a:bodyPr vert="horz" lIns="94375" tIns="47188" rIns="94375" bIns="47188" rtlCol="0"/>
          <a:lstStyle>
            <a:lvl1pPr algn="l">
              <a:defRPr sz="1200"/>
            </a:lvl1pPr>
          </a:lstStyle>
          <a:p>
            <a:endParaRPr lang="en-US"/>
          </a:p>
        </p:txBody>
      </p:sp>
      <p:sp>
        <p:nvSpPr>
          <p:cNvPr id="3" name="Date Placeholder 2"/>
          <p:cNvSpPr>
            <a:spLocks noGrp="1"/>
          </p:cNvSpPr>
          <p:nvPr>
            <p:ph type="dt" idx="1"/>
          </p:nvPr>
        </p:nvSpPr>
        <p:spPr>
          <a:xfrm>
            <a:off x="4014100" y="0"/>
            <a:ext cx="3070860" cy="471488"/>
          </a:xfrm>
          <a:prstGeom prst="rect">
            <a:avLst/>
          </a:prstGeom>
        </p:spPr>
        <p:txBody>
          <a:bodyPr vert="horz" lIns="94375" tIns="47188" rIns="94375" bIns="47188" rtlCol="0"/>
          <a:lstStyle>
            <a:lvl1pPr algn="r">
              <a:defRPr sz="1200"/>
            </a:lvl1pPr>
          </a:lstStyle>
          <a:p>
            <a:fld id="{A2CE4A55-474E-4E7C-A8CB-F25816134C4D}" type="datetimeFigureOut">
              <a:rPr lang="en-US" smtClean="0"/>
              <a:pPr/>
              <a:t>10/22/2020</a:t>
            </a:fld>
            <a:endParaRPr lang="en-US"/>
          </a:p>
        </p:txBody>
      </p:sp>
      <p:sp>
        <p:nvSpPr>
          <p:cNvPr id="4" name="Slide Image Placeholder 3"/>
          <p:cNvSpPr>
            <a:spLocks noGrp="1" noRot="1" noChangeAspect="1"/>
          </p:cNvSpPr>
          <p:nvPr>
            <p:ph type="sldImg" idx="2"/>
          </p:nvPr>
        </p:nvSpPr>
        <p:spPr>
          <a:xfrm>
            <a:off x="1185863" y="706438"/>
            <a:ext cx="4714875" cy="3536950"/>
          </a:xfrm>
          <a:prstGeom prst="rect">
            <a:avLst/>
          </a:prstGeom>
          <a:noFill/>
          <a:ln w="12700">
            <a:solidFill>
              <a:prstClr val="black"/>
            </a:solidFill>
          </a:ln>
        </p:spPr>
        <p:txBody>
          <a:bodyPr vert="horz" lIns="94375" tIns="47188" rIns="94375" bIns="47188" rtlCol="0" anchor="ctr"/>
          <a:lstStyle/>
          <a:p>
            <a:endParaRPr lang="en-US"/>
          </a:p>
        </p:txBody>
      </p:sp>
      <p:sp>
        <p:nvSpPr>
          <p:cNvPr id="5" name="Notes Placeholder 4"/>
          <p:cNvSpPr>
            <a:spLocks noGrp="1"/>
          </p:cNvSpPr>
          <p:nvPr>
            <p:ph type="body" sz="quarter" idx="3"/>
          </p:nvPr>
        </p:nvSpPr>
        <p:spPr>
          <a:xfrm>
            <a:off x="708660" y="4479131"/>
            <a:ext cx="5669280" cy="4243388"/>
          </a:xfrm>
          <a:prstGeom prst="rect">
            <a:avLst/>
          </a:prstGeom>
        </p:spPr>
        <p:txBody>
          <a:bodyPr vert="horz" lIns="94375" tIns="47188" rIns="94375" bIns="471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56626"/>
            <a:ext cx="3070860" cy="471488"/>
          </a:xfrm>
          <a:prstGeom prst="rect">
            <a:avLst/>
          </a:prstGeom>
        </p:spPr>
        <p:txBody>
          <a:bodyPr vert="horz" lIns="94375" tIns="47188" rIns="94375" bIns="47188"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56626"/>
            <a:ext cx="3070860" cy="471488"/>
          </a:xfrm>
          <a:prstGeom prst="rect">
            <a:avLst/>
          </a:prstGeom>
        </p:spPr>
        <p:txBody>
          <a:bodyPr vert="horz" lIns="94375" tIns="47188" rIns="94375" bIns="47188" rtlCol="0" anchor="b"/>
          <a:lstStyle>
            <a:lvl1pPr algn="r">
              <a:defRPr sz="1200"/>
            </a:lvl1pPr>
          </a:lstStyle>
          <a:p>
            <a:fld id="{94675AB5-1C6C-4F7D-AD0E-7D82B634D47E}" type="slidenum">
              <a:rPr lang="en-US" smtClean="0"/>
              <a:pPr/>
              <a:t>‹#›</a:t>
            </a:fld>
            <a:endParaRPr lang="en-US"/>
          </a:p>
        </p:txBody>
      </p:sp>
    </p:spTree>
    <p:extLst>
      <p:ext uri="{BB962C8B-B14F-4D97-AF65-F5344CB8AC3E}">
        <p14:creationId xmlns:p14="http://schemas.microsoft.com/office/powerpoint/2010/main" val="418780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D00D9BF-D041-4D5B-9B9A-9817E8A9C50D}" type="datetimeFigureOut">
              <a:rPr lang="en-US" smtClean="0"/>
              <a:pPr/>
              <a:t>10/22/2020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5B61FF2-CB05-4657-959B-E8AB1670288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0D9BF-D041-4D5B-9B9A-9817E8A9C50D}"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61FF2-CB05-4657-959B-E8AB167028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3D00D9BF-D041-4D5B-9B9A-9817E8A9C50D}" type="datetimeFigureOut">
              <a:rPr lang="en-US" smtClean="0"/>
              <a:pPr/>
              <a:t>10/22/2020</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5B61FF2-CB05-4657-959B-E8AB167028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0D9BF-D041-4D5B-9B9A-9817E8A9C50D}"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61FF2-CB05-4657-959B-E8AB167028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D00D9BF-D041-4D5B-9B9A-9817E8A9C50D}" type="datetimeFigureOut">
              <a:rPr lang="en-US" smtClean="0"/>
              <a:pPr/>
              <a:t>10/22/2020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55B61FF2-CB05-4657-959B-E8AB1670288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00D9BF-D041-4D5B-9B9A-9817E8A9C50D}"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61FF2-CB05-4657-959B-E8AB167028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00D9BF-D041-4D5B-9B9A-9817E8A9C50D}" type="datetimeFigureOut">
              <a:rPr lang="en-US" smtClean="0"/>
              <a:pPr/>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61FF2-CB05-4657-959B-E8AB167028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00D9BF-D041-4D5B-9B9A-9817E8A9C50D}" type="datetimeFigureOut">
              <a:rPr lang="en-US" smtClean="0"/>
              <a:pPr/>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61FF2-CB05-4657-959B-E8AB167028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D00D9BF-D041-4D5B-9B9A-9817E8A9C50D}" type="datetimeFigureOut">
              <a:rPr lang="en-US" smtClean="0"/>
              <a:pPr/>
              <a:t>10/22/2020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55B61FF2-CB05-4657-959B-E8AB167028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00D9BF-D041-4D5B-9B9A-9817E8A9C50D}"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61FF2-CB05-4657-959B-E8AB167028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3D00D9BF-D041-4D5B-9B9A-9817E8A9C50D}"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61FF2-CB05-4657-959B-E8AB16702887}"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D00D9BF-D041-4D5B-9B9A-9817E8A9C50D}" type="datetimeFigureOut">
              <a:rPr lang="en-US" smtClean="0"/>
              <a:pPr/>
              <a:t>10/22/2020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5B61FF2-CB05-4657-959B-E8AB167028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sp>
        <p:nvSpPr>
          <p:cNvPr id="3" name="Content Placeholder 2"/>
          <p:cNvSpPr>
            <a:spLocks noGrp="1"/>
          </p:cNvSpPr>
          <p:nvPr>
            <p:ph idx="1"/>
          </p:nvPr>
        </p:nvSpPr>
        <p:spPr/>
        <p:txBody>
          <a:bodyPr>
            <a:normAutofit/>
          </a:bodyPr>
          <a:lstStyle/>
          <a:p>
            <a:r>
              <a:rPr lang="en-US" sz="5000" b="1" dirty="0" smtClean="0"/>
              <a:t>What are some physical features of a toddler?</a:t>
            </a:r>
            <a:endParaRPr lang="en-US" sz="5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eschoolgrow.jpg"/>
          <p:cNvPicPr>
            <a:picLocks noGrp="1" noChangeAspect="1"/>
          </p:cNvPicPr>
          <p:nvPr>
            <p:ph idx="1"/>
          </p:nvPr>
        </p:nvPicPr>
        <p:blipFill>
          <a:blip r:embed="rId3" cstate="print"/>
          <a:srcRect t="10444"/>
          <a:stretch>
            <a:fillRect/>
          </a:stretch>
        </p:blipFill>
        <p:spPr>
          <a:xfrm rot="5400000">
            <a:off x="1142994" y="-1142994"/>
            <a:ext cx="6858010" cy="914400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5257800"/>
          </a:xfrm>
        </p:spPr>
        <p:txBody>
          <a:bodyPr>
            <a:normAutofit fontScale="85000" lnSpcReduction="20000"/>
          </a:bodyPr>
          <a:lstStyle/>
          <a:p>
            <a:pPr hangingPunct="0"/>
            <a:r>
              <a:rPr lang="en-US" b="1" dirty="0"/>
              <a:t>	</a:t>
            </a:r>
            <a:r>
              <a:rPr lang="en-US" b="1" dirty="0" smtClean="0"/>
              <a:t>    </a:t>
            </a:r>
            <a:r>
              <a:rPr lang="en-US" dirty="0" smtClean="0"/>
              <a:t>Because of their changing proportion, the preschooler’s balance and coordination </a:t>
            </a:r>
          </a:p>
          <a:p>
            <a:pPr hangingPunct="0">
              <a:buNone/>
            </a:pPr>
            <a:r>
              <a:rPr lang="en-US" dirty="0" smtClean="0"/>
              <a:t>    which affects their movements.</a:t>
            </a:r>
          </a:p>
          <a:p>
            <a:pPr hangingPunct="0">
              <a:buNone/>
            </a:pPr>
            <a:endParaRPr lang="en-US" b="1" dirty="0" smtClean="0"/>
          </a:p>
          <a:p>
            <a:pPr hangingPunct="0"/>
            <a:r>
              <a:rPr lang="en-US" dirty="0" smtClean="0"/>
              <a:t>            Stronger, smoother, and more coordinated gross motor skills allow a preschooler to</a:t>
            </a:r>
          </a:p>
          <a:p>
            <a:pPr hangingPunct="0"/>
            <a:endParaRPr lang="en-US" dirty="0"/>
          </a:p>
          <a:p>
            <a:pPr hangingPunct="0">
              <a:buNone/>
            </a:pPr>
            <a:endParaRPr lang="en-US" dirty="0"/>
          </a:p>
          <a:p>
            <a:pPr hangingPunct="0"/>
            <a:r>
              <a:rPr lang="en-US" b="1" dirty="0"/>
              <a:t>	</a:t>
            </a:r>
            <a:r>
              <a:rPr lang="en-US" b="1" dirty="0" smtClean="0"/>
              <a:t>    </a:t>
            </a:r>
            <a:r>
              <a:rPr lang="en-US" dirty="0" smtClean="0"/>
              <a:t>Fine motor skills are controlled and refined which make                                                   easier.                                                   </a:t>
            </a:r>
          </a:p>
          <a:p>
            <a:pPr hangingPunct="0">
              <a:buNone/>
            </a:pPr>
            <a:endParaRPr lang="en-US" dirty="0"/>
          </a:p>
          <a:p>
            <a:pPr hangingPunct="0"/>
            <a:r>
              <a:rPr lang="en-US" dirty="0" smtClean="0"/>
              <a:t>              Improved hand-eye coordination and manual dexterity make for better use of the preschooler’s fingers and hands. Continue providing me with toys, activities and materials that will develop these skills.</a:t>
            </a:r>
          </a:p>
          <a:p>
            <a:pPr hangingPunct="0">
              <a:buNone/>
            </a:pPr>
            <a:r>
              <a:rPr lang="en-US" b="1" dirty="0"/>
              <a:t>	</a:t>
            </a:r>
            <a:r>
              <a:rPr lang="en-US" b="1" dirty="0" smtClean="0"/>
              <a:t>    </a:t>
            </a:r>
          </a:p>
          <a:p>
            <a:pPr hangingPunct="0">
              <a:buNone/>
            </a:pPr>
            <a:endParaRPr lang="en-US" dirty="0"/>
          </a:p>
        </p:txBody>
      </p:sp>
      <p:cxnSp>
        <p:nvCxnSpPr>
          <p:cNvPr id="4" name="Straight Arrow Connector 3"/>
          <p:cNvCxnSpPr/>
          <p:nvPr/>
        </p:nvCxnSpPr>
        <p:spPr>
          <a:xfrm>
            <a:off x="304800" y="1828800"/>
            <a:ext cx="2667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1000" y="6248400"/>
            <a:ext cx="2667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685800"/>
            <a:ext cx="461986" cy="369332"/>
          </a:xfrm>
          <a:prstGeom prst="rect">
            <a:avLst/>
          </a:prstGeom>
          <a:noFill/>
        </p:spPr>
        <p:txBody>
          <a:bodyPr wrap="none" rtlCol="0">
            <a:spAutoFit/>
          </a:bodyPr>
          <a:lstStyle/>
          <a:p>
            <a:r>
              <a:rPr lang="en-US" dirty="0" smtClean="0"/>
              <a:t>Q2</a:t>
            </a:r>
            <a:endParaRPr lang="en-US" dirty="0"/>
          </a:p>
        </p:txBody>
      </p:sp>
      <p:sp>
        <p:nvSpPr>
          <p:cNvPr id="9" name="TextBox 8"/>
          <p:cNvSpPr txBox="1"/>
          <p:nvPr/>
        </p:nvSpPr>
        <p:spPr>
          <a:xfrm>
            <a:off x="228600" y="2438400"/>
            <a:ext cx="461986" cy="369332"/>
          </a:xfrm>
          <a:prstGeom prst="rect">
            <a:avLst/>
          </a:prstGeom>
          <a:noFill/>
        </p:spPr>
        <p:txBody>
          <a:bodyPr wrap="none" rtlCol="0">
            <a:spAutoFit/>
          </a:bodyPr>
          <a:lstStyle/>
          <a:p>
            <a:r>
              <a:rPr lang="en-US" dirty="0" smtClean="0"/>
              <a:t>Q3</a:t>
            </a:r>
            <a:endParaRPr lang="en-US" dirty="0"/>
          </a:p>
        </p:txBody>
      </p:sp>
      <p:sp>
        <p:nvSpPr>
          <p:cNvPr id="12" name="TextBox 11"/>
          <p:cNvSpPr txBox="1"/>
          <p:nvPr/>
        </p:nvSpPr>
        <p:spPr>
          <a:xfrm>
            <a:off x="1219200" y="762000"/>
            <a:ext cx="609600" cy="461665"/>
          </a:xfrm>
          <a:prstGeom prst="rect">
            <a:avLst/>
          </a:prstGeom>
          <a:noFill/>
        </p:spPr>
        <p:txBody>
          <a:bodyPr wrap="square" rtlCol="0">
            <a:spAutoFit/>
          </a:bodyPr>
          <a:lstStyle/>
          <a:p>
            <a:r>
              <a:rPr lang="en-US" sz="2400" dirty="0" smtClean="0"/>
              <a:t>6. </a:t>
            </a:r>
            <a:endParaRPr lang="en-US" sz="2400" dirty="0"/>
          </a:p>
        </p:txBody>
      </p:sp>
      <p:sp>
        <p:nvSpPr>
          <p:cNvPr id="13" name="TextBox 12"/>
          <p:cNvSpPr txBox="1"/>
          <p:nvPr/>
        </p:nvSpPr>
        <p:spPr>
          <a:xfrm>
            <a:off x="1219200" y="2057400"/>
            <a:ext cx="685800" cy="461665"/>
          </a:xfrm>
          <a:prstGeom prst="rect">
            <a:avLst/>
          </a:prstGeom>
          <a:noFill/>
        </p:spPr>
        <p:txBody>
          <a:bodyPr wrap="square" rtlCol="0">
            <a:spAutoFit/>
          </a:bodyPr>
          <a:lstStyle/>
          <a:p>
            <a:r>
              <a:rPr lang="en-US" sz="2400" dirty="0" smtClean="0"/>
              <a:t>7. </a:t>
            </a:r>
            <a:endParaRPr lang="en-US" sz="2400" dirty="0"/>
          </a:p>
        </p:txBody>
      </p:sp>
      <p:sp>
        <p:nvSpPr>
          <p:cNvPr id="14" name="TextBox 13"/>
          <p:cNvSpPr txBox="1"/>
          <p:nvPr/>
        </p:nvSpPr>
        <p:spPr>
          <a:xfrm>
            <a:off x="1219200" y="3200400"/>
            <a:ext cx="609600" cy="461665"/>
          </a:xfrm>
          <a:prstGeom prst="rect">
            <a:avLst/>
          </a:prstGeom>
          <a:noFill/>
        </p:spPr>
        <p:txBody>
          <a:bodyPr wrap="square" rtlCol="0">
            <a:spAutoFit/>
          </a:bodyPr>
          <a:lstStyle/>
          <a:p>
            <a:r>
              <a:rPr lang="en-US" sz="2400" dirty="0" smtClean="0"/>
              <a:t>8. </a:t>
            </a:r>
            <a:endParaRPr lang="en-US" sz="2400" dirty="0"/>
          </a:p>
        </p:txBody>
      </p:sp>
      <p:sp>
        <p:nvSpPr>
          <p:cNvPr id="15" name="TextBox 14"/>
          <p:cNvSpPr txBox="1"/>
          <p:nvPr/>
        </p:nvSpPr>
        <p:spPr>
          <a:xfrm>
            <a:off x="1295400" y="4191000"/>
            <a:ext cx="838200" cy="461665"/>
          </a:xfrm>
          <a:prstGeom prst="rect">
            <a:avLst/>
          </a:prstGeom>
          <a:noFill/>
        </p:spPr>
        <p:txBody>
          <a:bodyPr wrap="square" rtlCol="0">
            <a:spAutoFit/>
          </a:bodyPr>
          <a:lstStyle/>
          <a:p>
            <a:r>
              <a:rPr lang="en-US" sz="2400" dirty="0" smtClean="0"/>
              <a:t>9.</a:t>
            </a:r>
            <a:endParaRPr lang="en-US" sz="2400" dirty="0"/>
          </a:p>
        </p:txBody>
      </p:sp>
      <p:sp>
        <p:nvSpPr>
          <p:cNvPr id="17" name="TextBox 16"/>
          <p:cNvSpPr txBox="1"/>
          <p:nvPr/>
        </p:nvSpPr>
        <p:spPr>
          <a:xfrm>
            <a:off x="838200" y="762000"/>
            <a:ext cx="364202" cy="461665"/>
          </a:xfrm>
          <a:prstGeom prst="rect">
            <a:avLst/>
          </a:prstGeom>
          <a:noFill/>
        </p:spPr>
        <p:txBody>
          <a:bodyPr wrap="none" rtlCol="0">
            <a:spAutoFit/>
          </a:bodyPr>
          <a:lstStyle/>
          <a:p>
            <a:r>
              <a:rPr lang="en-US" sz="2400" b="1" dirty="0" smtClean="0"/>
              <a:t>F</a:t>
            </a:r>
            <a:endParaRPr lang="en-US" sz="2400" dirty="0"/>
          </a:p>
        </p:txBody>
      </p:sp>
      <p:sp>
        <p:nvSpPr>
          <p:cNvPr id="19" name="TextBox 18"/>
          <p:cNvSpPr txBox="1"/>
          <p:nvPr/>
        </p:nvSpPr>
        <p:spPr>
          <a:xfrm>
            <a:off x="838200" y="2057400"/>
            <a:ext cx="364202" cy="461665"/>
          </a:xfrm>
          <a:prstGeom prst="rect">
            <a:avLst/>
          </a:prstGeom>
          <a:noFill/>
        </p:spPr>
        <p:txBody>
          <a:bodyPr wrap="none" rtlCol="0">
            <a:spAutoFit/>
          </a:bodyPr>
          <a:lstStyle/>
          <a:p>
            <a:r>
              <a:rPr lang="en-US" sz="2400" b="1" dirty="0" smtClean="0"/>
              <a:t>F</a:t>
            </a:r>
            <a:endParaRPr lang="en-US" sz="2400" dirty="0"/>
          </a:p>
        </p:txBody>
      </p:sp>
      <p:sp>
        <p:nvSpPr>
          <p:cNvPr id="20" name="TextBox 19"/>
          <p:cNvSpPr txBox="1"/>
          <p:nvPr/>
        </p:nvSpPr>
        <p:spPr>
          <a:xfrm>
            <a:off x="838200" y="3200400"/>
            <a:ext cx="364202" cy="461665"/>
          </a:xfrm>
          <a:prstGeom prst="rect">
            <a:avLst/>
          </a:prstGeom>
          <a:noFill/>
        </p:spPr>
        <p:txBody>
          <a:bodyPr wrap="none" rtlCol="0">
            <a:spAutoFit/>
          </a:bodyPr>
          <a:lstStyle/>
          <a:p>
            <a:r>
              <a:rPr lang="en-US" sz="2400" b="1" dirty="0" smtClean="0"/>
              <a:t>F</a:t>
            </a:r>
            <a:endParaRPr lang="en-US" sz="2400" dirty="0"/>
          </a:p>
        </p:txBody>
      </p:sp>
      <p:sp>
        <p:nvSpPr>
          <p:cNvPr id="21" name="TextBox 20"/>
          <p:cNvSpPr txBox="1"/>
          <p:nvPr/>
        </p:nvSpPr>
        <p:spPr>
          <a:xfrm>
            <a:off x="990600" y="4191000"/>
            <a:ext cx="372218" cy="461665"/>
          </a:xfrm>
          <a:prstGeom prst="rect">
            <a:avLst/>
          </a:prstGeom>
          <a:noFill/>
        </p:spPr>
        <p:txBody>
          <a:bodyPr wrap="none" rtlCol="0">
            <a:spAutoFit/>
          </a:bodyPr>
          <a:lstStyle/>
          <a:p>
            <a:r>
              <a:rPr lang="en-US" sz="2400" b="1" dirty="0" smtClean="0"/>
              <a:t>T</a:t>
            </a:r>
            <a:endParaRPr lang="en-US" sz="2400" dirty="0"/>
          </a:p>
        </p:txBody>
      </p:sp>
      <p:sp>
        <p:nvSpPr>
          <p:cNvPr id="18" name="TextBox 17"/>
          <p:cNvSpPr txBox="1"/>
          <p:nvPr/>
        </p:nvSpPr>
        <p:spPr>
          <a:xfrm>
            <a:off x="914400" y="2590800"/>
            <a:ext cx="2789418" cy="430887"/>
          </a:xfrm>
          <a:prstGeom prst="rect">
            <a:avLst/>
          </a:prstGeom>
          <a:noFill/>
        </p:spPr>
        <p:txBody>
          <a:bodyPr wrap="none" rtlCol="0">
            <a:spAutoFit/>
          </a:bodyPr>
          <a:lstStyle/>
          <a:p>
            <a:r>
              <a:rPr lang="en-US" sz="2200" dirty="0" smtClean="0"/>
              <a:t>color, cut and paste.</a:t>
            </a:r>
            <a:endParaRPr lang="en-US" sz="2200" dirty="0"/>
          </a:p>
        </p:txBody>
      </p:sp>
      <p:sp>
        <p:nvSpPr>
          <p:cNvPr id="22" name="TextBox 21"/>
          <p:cNvSpPr txBox="1"/>
          <p:nvPr/>
        </p:nvSpPr>
        <p:spPr>
          <a:xfrm>
            <a:off x="838200" y="2667000"/>
            <a:ext cx="3770584" cy="369332"/>
          </a:xfrm>
          <a:prstGeom prst="rect">
            <a:avLst/>
          </a:prstGeom>
          <a:noFill/>
        </p:spPr>
        <p:txBody>
          <a:bodyPr wrap="none" rtlCol="0">
            <a:spAutoFit/>
          </a:bodyPr>
          <a:lstStyle/>
          <a:p>
            <a:r>
              <a:rPr lang="en-US" b="1" dirty="0" smtClean="0"/>
              <a:t>__________________________.</a:t>
            </a:r>
            <a:endParaRPr lang="en-US" b="1" dirty="0"/>
          </a:p>
        </p:txBody>
      </p:sp>
      <p:sp>
        <p:nvSpPr>
          <p:cNvPr id="23" name="TextBox 22"/>
          <p:cNvSpPr txBox="1"/>
          <p:nvPr/>
        </p:nvSpPr>
        <p:spPr>
          <a:xfrm>
            <a:off x="2438400" y="3581400"/>
            <a:ext cx="4291559" cy="430887"/>
          </a:xfrm>
          <a:prstGeom prst="rect">
            <a:avLst/>
          </a:prstGeom>
          <a:noFill/>
        </p:spPr>
        <p:txBody>
          <a:bodyPr wrap="none" rtlCol="0">
            <a:spAutoFit/>
          </a:bodyPr>
          <a:lstStyle/>
          <a:p>
            <a:r>
              <a:rPr lang="en-US" sz="2200" dirty="0" smtClean="0"/>
              <a:t>running, jumping, and throwing</a:t>
            </a:r>
            <a:endParaRPr lang="en-US" sz="2200" dirty="0"/>
          </a:p>
        </p:txBody>
      </p:sp>
      <p:sp>
        <p:nvSpPr>
          <p:cNvPr id="26" name="TextBox 25"/>
          <p:cNvSpPr txBox="1"/>
          <p:nvPr/>
        </p:nvSpPr>
        <p:spPr>
          <a:xfrm>
            <a:off x="2362200" y="3657600"/>
            <a:ext cx="3685624" cy="369332"/>
          </a:xfrm>
          <a:prstGeom prst="rect">
            <a:avLst/>
          </a:prstGeom>
          <a:noFill/>
        </p:spPr>
        <p:txBody>
          <a:bodyPr wrap="none" rtlCol="0">
            <a:spAutoFit/>
          </a:bodyPr>
          <a:lstStyle/>
          <a:p>
            <a:r>
              <a:rPr lang="en-US" b="1" dirty="0" smtClean="0"/>
              <a:t>__________________________</a:t>
            </a:r>
            <a:endParaRPr lang="en-US" b="1" dirty="0"/>
          </a:p>
        </p:txBody>
      </p:sp>
      <p:sp>
        <p:nvSpPr>
          <p:cNvPr id="24" name="Title 1"/>
          <p:cNvSpPr txBox="1">
            <a:spLocks/>
          </p:cNvSpPr>
          <p:nvPr/>
        </p:nvSpPr>
        <p:spPr>
          <a:xfrm>
            <a:off x="1905000" y="3581400"/>
            <a:ext cx="7239000" cy="3114984"/>
          </a:xfrm>
          <a:prstGeom prst="rect">
            <a:avLst/>
          </a:prstGeom>
        </p:spPr>
        <p:txBody>
          <a:bodyPr vert="horz" lIns="45720" tIns="0" rIns="45720" bIns="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Hokey pokey</a:t>
            </a:r>
            <a:endParaRPr kumimoji="0" lang="en-US" sz="72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27" name="TextBox 26"/>
          <p:cNvSpPr txBox="1"/>
          <p:nvPr/>
        </p:nvSpPr>
        <p:spPr>
          <a:xfrm>
            <a:off x="5791200" y="1066800"/>
            <a:ext cx="1321196" cy="430887"/>
          </a:xfrm>
          <a:prstGeom prst="rect">
            <a:avLst/>
          </a:prstGeom>
          <a:noFill/>
        </p:spPr>
        <p:txBody>
          <a:bodyPr wrap="none" rtlCol="0">
            <a:spAutoFit/>
          </a:bodyPr>
          <a:lstStyle/>
          <a:p>
            <a:r>
              <a:rPr lang="en-US" sz="2200" dirty="0" smtClean="0"/>
              <a:t>improves</a:t>
            </a:r>
            <a:endParaRPr lang="en-US" sz="2200" dirty="0"/>
          </a:p>
        </p:txBody>
      </p:sp>
      <p:sp>
        <p:nvSpPr>
          <p:cNvPr id="28" name="TextBox 27"/>
          <p:cNvSpPr txBox="1"/>
          <p:nvPr/>
        </p:nvSpPr>
        <p:spPr>
          <a:xfrm>
            <a:off x="5791200" y="1066800"/>
            <a:ext cx="1189749" cy="430887"/>
          </a:xfrm>
          <a:prstGeom prst="rect">
            <a:avLst/>
          </a:prstGeom>
          <a:noFill/>
        </p:spPr>
        <p:txBody>
          <a:bodyPr wrap="none" rtlCol="0">
            <a:spAutoFit/>
          </a:bodyPr>
          <a:lstStyle/>
          <a:p>
            <a:r>
              <a:rPr lang="en-US" sz="2200" dirty="0" smtClean="0"/>
              <a:t>worsens</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dissolve">
                                      <p:cBhvr>
                                        <p:cTn id="23" dur="500"/>
                                        <p:tgtEl>
                                          <p:spTgt spid="27"/>
                                        </p:tgtEl>
                                      </p:cBhvr>
                                    </p:animEffect>
                                  </p:childTnLst>
                                </p:cTn>
                              </p:par>
                              <p:par>
                                <p:cTn id="24" presetID="9" presetClass="exit" presetSubtype="0" fill="hold" grpId="0" nodeType="withEffect">
                                  <p:stCondLst>
                                    <p:cond delay="0"/>
                                  </p:stCondLst>
                                  <p:childTnLst>
                                    <p:animEffect transition="out" filter="dissolv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blinds(horizontal)">
                                      <p:cBhvr>
                                        <p:cTn id="55" dur="500"/>
                                        <p:tgtEl>
                                          <p:spTgt spid="2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0" nodeType="clickEffect">
                                  <p:stCondLst>
                                    <p:cond delay="0"/>
                                  </p:stCondLst>
                                  <p:childTnLst>
                                    <p:animEffect transition="out" filter="dissolve">
                                      <p:cBhvr>
                                        <p:cTn id="59" dur="500"/>
                                        <p:tgtEl>
                                          <p:spTgt spid="23">
                                            <p:txEl>
                                              <p:pRg st="0" end="0"/>
                                            </p:txEl>
                                          </p:spTgt>
                                        </p:tgtEl>
                                      </p:cBhvr>
                                    </p:animEffect>
                                    <p:set>
                                      <p:cBhvr>
                                        <p:cTn id="60" dur="1" fill="hold">
                                          <p:stCondLst>
                                            <p:cond delay="499"/>
                                          </p:stCondLst>
                                        </p:cTn>
                                        <p:tgtEl>
                                          <p:spTgt spid="23">
                                            <p:txEl>
                                              <p:pRg st="0" end="0"/>
                                            </p:txEl>
                                          </p:spTgt>
                                        </p:tgtEl>
                                        <p:attrNameLst>
                                          <p:attrName>style.visibility</p:attrName>
                                        </p:attrNameLst>
                                      </p:cBhvr>
                                      <p:to>
                                        <p:strVal val="hidden"/>
                                      </p:to>
                                    </p:set>
                                  </p:childTnLst>
                                </p:cTn>
                              </p:par>
                              <p:par>
                                <p:cTn id="61" presetID="9"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dissolve">
                                      <p:cBhvr>
                                        <p:cTn id="63" dur="500"/>
                                        <p:tgtEl>
                                          <p:spTgt spid="20"/>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dissolv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blinds(horizontal)">
                                      <p:cBhvr>
                                        <p:cTn id="71" dur="500"/>
                                        <p:tgtEl>
                                          <p:spTgt spid="3">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dissolve">
                                      <p:cBhvr>
                                        <p:cTn id="76" dur="500"/>
                                        <p:tgtEl>
                                          <p:spTgt spid="21"/>
                                        </p:tgtEl>
                                      </p:cBhvr>
                                    </p:animEffect>
                                  </p:childTnLst>
                                </p:cTn>
                              </p:par>
                            </p:childTnLst>
                          </p:cTn>
                        </p:par>
                        <p:par>
                          <p:cTn id="77" fill="hold">
                            <p:stCondLst>
                              <p:cond delay="500"/>
                            </p:stCondLst>
                            <p:childTnLst>
                              <p:par>
                                <p:cTn id="78" presetID="4" presetClass="entr" presetSubtype="16" fill="hold" nodeType="afterEffect">
                                  <p:stCondLst>
                                    <p:cond delay="0"/>
                                  </p:stCondLst>
                                  <p:childTnLst>
                                    <p:set>
                                      <p:cBhvr>
                                        <p:cTn id="79" dur="1" fill="hold">
                                          <p:stCondLst>
                                            <p:cond delay="0"/>
                                          </p:stCondLst>
                                        </p:cTn>
                                        <p:tgtEl>
                                          <p:spTgt spid="24">
                                            <p:txEl>
                                              <p:pRg st="0" end="0"/>
                                            </p:txEl>
                                          </p:spTgt>
                                        </p:tgtEl>
                                        <p:attrNameLst>
                                          <p:attrName>style.visibility</p:attrName>
                                        </p:attrNameLst>
                                      </p:cBhvr>
                                      <p:to>
                                        <p:strVal val="visible"/>
                                      </p:to>
                                    </p:set>
                                    <p:animEffect transition="in" filter="box(in)">
                                      <p:cBhvr>
                                        <p:cTn id="80" dur="5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18" grpId="0"/>
      <p:bldP spid="18" grpId="1"/>
      <p:bldP spid="22" grpId="0"/>
      <p:bldP spid="23" grpId="0" build="allAtOnce"/>
      <p:bldP spid="26" grpId="0"/>
      <p:bldP spid="27" grpId="0"/>
      <p:bldP spid="28" grpId="0"/>
      <p:bldP spid="2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239000" cy="1143000"/>
          </a:xfrm>
        </p:spPr>
        <p:txBody>
          <a:bodyPr>
            <a:normAutofit fontScale="90000"/>
          </a:bodyPr>
          <a:lstStyle/>
          <a:p>
            <a:r>
              <a:rPr lang="en-US" sz="3600" b="1" dirty="0" smtClean="0"/>
              <a:t>List </a:t>
            </a:r>
            <a:r>
              <a:rPr lang="en-US" sz="3600" b="1" dirty="0"/>
              <a:t>major physical milestones during the preschool years:  GROSS and FINE</a:t>
            </a:r>
            <a:r>
              <a:rPr lang="en-US" dirty="0"/>
              <a:t/>
            </a:r>
            <a:br>
              <a:rPr lang="en-US" dirty="0"/>
            </a:br>
            <a:endParaRPr lang="en-US" dirty="0"/>
          </a:p>
        </p:txBody>
      </p:sp>
      <p:sp>
        <p:nvSpPr>
          <p:cNvPr id="3" name="Content Placeholder 2"/>
          <p:cNvSpPr>
            <a:spLocks noGrp="1"/>
          </p:cNvSpPr>
          <p:nvPr>
            <p:ph idx="1"/>
          </p:nvPr>
        </p:nvSpPr>
        <p:spPr>
          <a:xfrm>
            <a:off x="457200" y="1609416"/>
            <a:ext cx="7239000" cy="5019984"/>
          </a:xfrm>
        </p:spPr>
        <p:txBody>
          <a:bodyPr>
            <a:normAutofit fontScale="77500" lnSpcReduction="20000"/>
          </a:bodyPr>
          <a:lstStyle/>
          <a:p>
            <a:r>
              <a:rPr lang="en-US" dirty="0" smtClean="0"/>
              <a:t>3 Year Old</a:t>
            </a:r>
          </a:p>
          <a:p>
            <a:pPr lvl="1"/>
            <a:r>
              <a:rPr lang="en-US" dirty="0" smtClean="0"/>
              <a:t>Gross Motor</a:t>
            </a:r>
          </a:p>
          <a:p>
            <a:pPr lvl="2"/>
            <a:r>
              <a:rPr lang="en-US" dirty="0" smtClean="0"/>
              <a:t>Runs well</a:t>
            </a:r>
          </a:p>
          <a:p>
            <a:pPr lvl="2"/>
            <a:r>
              <a:rPr lang="en-US" dirty="0" smtClean="0"/>
              <a:t>Marches</a:t>
            </a:r>
          </a:p>
          <a:p>
            <a:pPr lvl="2"/>
            <a:r>
              <a:rPr lang="en-US" dirty="0" smtClean="0"/>
              <a:t>Stands on one foot briefly</a:t>
            </a:r>
          </a:p>
          <a:p>
            <a:pPr lvl="2"/>
            <a:r>
              <a:rPr lang="en-US" dirty="0" smtClean="0"/>
              <a:t>Rides Tricycle</a:t>
            </a:r>
          </a:p>
          <a:p>
            <a:pPr lvl="1"/>
            <a:r>
              <a:rPr lang="en-US" dirty="0" smtClean="0"/>
              <a:t>Fine Motor</a:t>
            </a:r>
          </a:p>
          <a:p>
            <a:pPr lvl="2"/>
            <a:r>
              <a:rPr lang="en-US" dirty="0" smtClean="0"/>
              <a:t>Feeds themselves well</a:t>
            </a:r>
          </a:p>
          <a:p>
            <a:pPr lvl="2"/>
            <a:r>
              <a:rPr lang="en-US" dirty="0" smtClean="0"/>
              <a:t>Shoes and stockings</a:t>
            </a:r>
          </a:p>
          <a:p>
            <a:pPr lvl="2"/>
            <a:r>
              <a:rPr lang="en-US" dirty="0" smtClean="0"/>
              <a:t>Unbutton and buttons</a:t>
            </a:r>
          </a:p>
          <a:p>
            <a:r>
              <a:rPr lang="en-US" dirty="0" smtClean="0"/>
              <a:t>4 Year Old</a:t>
            </a:r>
          </a:p>
          <a:p>
            <a:pPr lvl="1"/>
            <a:r>
              <a:rPr lang="en-US" dirty="0" smtClean="0"/>
              <a:t>Gross Motor</a:t>
            </a:r>
          </a:p>
          <a:p>
            <a:pPr lvl="2"/>
            <a:r>
              <a:rPr lang="en-US" dirty="0" smtClean="0"/>
              <a:t>Skips on one foot</a:t>
            </a:r>
          </a:p>
          <a:p>
            <a:pPr lvl="2"/>
            <a:r>
              <a:rPr lang="en-US" dirty="0" smtClean="0"/>
              <a:t>Wash face </a:t>
            </a:r>
          </a:p>
          <a:p>
            <a:pPr lvl="2"/>
            <a:r>
              <a:rPr lang="en-US" dirty="0" smtClean="0"/>
              <a:t>Dress Self</a:t>
            </a:r>
          </a:p>
          <a:p>
            <a:pPr lvl="2"/>
            <a:r>
              <a:rPr lang="en-US" dirty="0" smtClean="0"/>
              <a:t>Throws ball overhand</a:t>
            </a:r>
          </a:p>
          <a:p>
            <a:pPr lvl="1"/>
            <a:r>
              <a:rPr lang="en-US" dirty="0" smtClean="0"/>
              <a:t>Fine Motor</a:t>
            </a:r>
          </a:p>
          <a:p>
            <a:pPr lvl="2"/>
            <a:r>
              <a:rPr lang="en-US" dirty="0" smtClean="0"/>
              <a:t>Draws “Man</a:t>
            </a:r>
          </a:p>
          <a:p>
            <a:pPr lvl="2"/>
            <a:r>
              <a:rPr lang="en-US" dirty="0" smtClean="0"/>
              <a:t>Cuts with scissors- not well</a:t>
            </a:r>
          </a:p>
        </p:txBody>
      </p:sp>
      <p:pic>
        <p:nvPicPr>
          <p:cNvPr id="1026" name="Picture 2" descr="C:\Documents and Settings\All Users\Documents\Temp\Temporary Internet Files\Content.IE5\2NQV2TTD\MPj04393360000[1].jpg"/>
          <p:cNvPicPr>
            <a:picLocks noChangeAspect="1" noChangeArrowheads="1"/>
          </p:cNvPicPr>
          <p:nvPr/>
        </p:nvPicPr>
        <p:blipFill>
          <a:blip r:embed="rId3" cstate="print"/>
          <a:srcRect/>
          <a:stretch>
            <a:fillRect/>
          </a:stretch>
        </p:blipFill>
        <p:spPr bwMode="auto">
          <a:xfrm>
            <a:off x="4419600" y="1676400"/>
            <a:ext cx="2884611" cy="4343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arvin2.jpg"/>
          <p:cNvPicPr>
            <a:picLocks noGrp="1" noChangeAspect="1"/>
          </p:cNvPicPr>
          <p:nvPr>
            <p:ph idx="1"/>
          </p:nvPr>
        </p:nvPicPr>
        <p:blipFill>
          <a:blip r:embed="rId3" cstate="print"/>
          <a:stretch>
            <a:fillRect/>
          </a:stretch>
        </p:blipFill>
        <p:spPr>
          <a:xfrm rot="16200000">
            <a:off x="1123705" y="-437904"/>
            <a:ext cx="1257791" cy="3048000"/>
          </a:xfrm>
        </p:spPr>
      </p:pic>
      <p:pic>
        <p:nvPicPr>
          <p:cNvPr id="1026" name="Picture 2" descr="E:\Child Development\childdevelopmentscans\scan0005.jpg"/>
          <p:cNvPicPr>
            <a:picLocks noChangeAspect="1" noChangeArrowheads="1"/>
          </p:cNvPicPr>
          <p:nvPr/>
        </p:nvPicPr>
        <p:blipFill>
          <a:blip r:embed="rId4" cstate="print"/>
          <a:srcRect/>
          <a:stretch>
            <a:fillRect/>
          </a:stretch>
        </p:blipFill>
        <p:spPr bwMode="auto">
          <a:xfrm rot="16611972">
            <a:off x="6306489" y="1597492"/>
            <a:ext cx="2209800" cy="2844192"/>
          </a:xfrm>
          <a:prstGeom prst="rect">
            <a:avLst/>
          </a:prstGeom>
          <a:noFill/>
        </p:spPr>
      </p:pic>
      <p:pic>
        <p:nvPicPr>
          <p:cNvPr id="1027" name="Picture 3" descr="E:\Child Development\childdevelopmentscans\scan0008.jpg"/>
          <p:cNvPicPr>
            <a:picLocks noChangeAspect="1" noChangeArrowheads="1"/>
          </p:cNvPicPr>
          <p:nvPr/>
        </p:nvPicPr>
        <p:blipFill>
          <a:blip r:embed="rId5" cstate="print"/>
          <a:srcRect/>
          <a:stretch>
            <a:fillRect/>
          </a:stretch>
        </p:blipFill>
        <p:spPr bwMode="auto">
          <a:xfrm rot="16200000">
            <a:off x="833795" y="4043005"/>
            <a:ext cx="2234544" cy="2987734"/>
          </a:xfrm>
          <a:prstGeom prst="rect">
            <a:avLst/>
          </a:prstGeom>
          <a:noFill/>
        </p:spPr>
      </p:pic>
      <p:pic>
        <p:nvPicPr>
          <p:cNvPr id="1028" name="Picture 4" descr="E:\Child Development\childdevelopmentscans\scan0009.jpg"/>
          <p:cNvPicPr>
            <a:picLocks noChangeAspect="1" noChangeArrowheads="1"/>
          </p:cNvPicPr>
          <p:nvPr/>
        </p:nvPicPr>
        <p:blipFill>
          <a:blip r:embed="rId6" cstate="print"/>
          <a:srcRect/>
          <a:stretch>
            <a:fillRect/>
          </a:stretch>
        </p:blipFill>
        <p:spPr bwMode="auto">
          <a:xfrm rot="16375890">
            <a:off x="3737876" y="-29005"/>
            <a:ext cx="2227992" cy="2887982"/>
          </a:xfrm>
          <a:prstGeom prst="rect">
            <a:avLst/>
          </a:prstGeom>
          <a:noFill/>
        </p:spPr>
      </p:pic>
      <p:pic>
        <p:nvPicPr>
          <p:cNvPr id="1030" name="Picture 6" descr="E:\Child Development\childdevelopmentscans\scan0011.jpg"/>
          <p:cNvPicPr>
            <a:picLocks noChangeAspect="1" noChangeArrowheads="1"/>
          </p:cNvPicPr>
          <p:nvPr/>
        </p:nvPicPr>
        <p:blipFill>
          <a:blip r:embed="rId7" cstate="print"/>
          <a:srcRect/>
          <a:stretch>
            <a:fillRect/>
          </a:stretch>
        </p:blipFill>
        <p:spPr bwMode="auto">
          <a:xfrm rot="16200000">
            <a:off x="4183002" y="3589398"/>
            <a:ext cx="2608436" cy="3506840"/>
          </a:xfrm>
          <a:prstGeom prst="rect">
            <a:avLst/>
          </a:prstGeom>
          <a:noFill/>
        </p:spPr>
      </p:pic>
      <p:pic>
        <p:nvPicPr>
          <p:cNvPr id="1031" name="Picture 7" descr="E:\Child Development\childdevelopmentscans\scan0012.jpg"/>
          <p:cNvPicPr>
            <a:picLocks noChangeAspect="1" noChangeArrowheads="1"/>
          </p:cNvPicPr>
          <p:nvPr/>
        </p:nvPicPr>
        <p:blipFill>
          <a:blip r:embed="rId8" cstate="print"/>
          <a:srcRect/>
          <a:stretch>
            <a:fillRect/>
          </a:stretch>
        </p:blipFill>
        <p:spPr bwMode="auto">
          <a:xfrm rot="16200000">
            <a:off x="1364869" y="1683131"/>
            <a:ext cx="2136778" cy="28853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7620000" cy="6019800"/>
          </a:xfrm>
        </p:spPr>
        <p:txBody>
          <a:bodyPr>
            <a:normAutofit/>
          </a:bodyPr>
          <a:lstStyle/>
          <a:p>
            <a:pPr hangingPunct="0"/>
            <a:r>
              <a:rPr lang="en-US" dirty="0" smtClean="0"/>
              <a:t>            Most children by age 5 show a definite hand preference and will consistently use either their right or left hand.  This begins to show itself around age 2.</a:t>
            </a:r>
          </a:p>
          <a:p>
            <a:pPr hangingPunct="0">
              <a:buNone/>
            </a:pPr>
            <a:r>
              <a:rPr lang="en-US" dirty="0" smtClean="0"/>
              <a:t>    </a:t>
            </a:r>
            <a:endParaRPr lang="en-US" dirty="0"/>
          </a:p>
        </p:txBody>
      </p:sp>
      <p:sp>
        <p:nvSpPr>
          <p:cNvPr id="5" name="TextBox 4"/>
          <p:cNvSpPr txBox="1"/>
          <p:nvPr/>
        </p:nvSpPr>
        <p:spPr>
          <a:xfrm>
            <a:off x="1143000" y="533400"/>
            <a:ext cx="914400" cy="461665"/>
          </a:xfrm>
          <a:prstGeom prst="rect">
            <a:avLst/>
          </a:prstGeom>
          <a:noFill/>
        </p:spPr>
        <p:txBody>
          <a:bodyPr wrap="square" rtlCol="0">
            <a:spAutoFit/>
          </a:bodyPr>
          <a:lstStyle/>
          <a:p>
            <a:r>
              <a:rPr lang="en-US" sz="2400" dirty="0" smtClean="0"/>
              <a:t>10. </a:t>
            </a:r>
            <a:endParaRPr lang="en-US" sz="2400" dirty="0"/>
          </a:p>
        </p:txBody>
      </p:sp>
      <p:sp>
        <p:nvSpPr>
          <p:cNvPr id="6" name="TextBox 5"/>
          <p:cNvSpPr txBox="1"/>
          <p:nvPr/>
        </p:nvSpPr>
        <p:spPr>
          <a:xfrm>
            <a:off x="762000" y="533400"/>
            <a:ext cx="372218" cy="461665"/>
          </a:xfrm>
          <a:prstGeom prst="rect">
            <a:avLst/>
          </a:prstGeom>
          <a:noFill/>
        </p:spPr>
        <p:txBody>
          <a:bodyPr wrap="none" rtlCol="0">
            <a:spAutoFit/>
          </a:bodyPr>
          <a:lstStyle/>
          <a:p>
            <a:r>
              <a:rPr lang="en-US" sz="2400" b="1" dirty="0" smtClean="0"/>
              <a:t>T</a:t>
            </a:r>
            <a:endParaRPr lang="en-US" sz="2400" dirty="0"/>
          </a:p>
        </p:txBody>
      </p:sp>
      <p:cxnSp>
        <p:nvCxnSpPr>
          <p:cNvPr id="7" name="Straight Arrow Connector 6"/>
          <p:cNvCxnSpPr/>
          <p:nvPr/>
        </p:nvCxnSpPr>
        <p:spPr>
          <a:xfrm>
            <a:off x="381000" y="2286000"/>
            <a:ext cx="2667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228600"/>
            <a:ext cx="461986" cy="369332"/>
          </a:xfrm>
          <a:prstGeom prst="rect">
            <a:avLst/>
          </a:prstGeom>
          <a:noFill/>
        </p:spPr>
        <p:txBody>
          <a:bodyPr wrap="none" rtlCol="0">
            <a:spAutoFit/>
          </a:bodyPr>
          <a:lstStyle/>
          <a:p>
            <a:r>
              <a:rPr lang="en-US" dirty="0" smtClean="0"/>
              <a:t>Q4</a:t>
            </a:r>
            <a:endParaRPr lang="en-US" dirty="0"/>
          </a:p>
        </p:txBody>
      </p:sp>
      <p:pic>
        <p:nvPicPr>
          <p:cNvPr id="1029" name="Picture 5" descr="C:\Documents and Settings\stjohnson\Local Settings\Temporary Internet Files\Content.IE5\C2OK2GN5\MMj03181130000[1].gif"/>
          <p:cNvPicPr>
            <a:picLocks noChangeAspect="1" noChangeArrowheads="1" noCrop="1"/>
          </p:cNvPicPr>
          <p:nvPr/>
        </p:nvPicPr>
        <p:blipFill>
          <a:blip r:embed="rId2" cstate="print"/>
          <a:srcRect/>
          <a:stretch>
            <a:fillRect/>
          </a:stretch>
        </p:blipFill>
        <p:spPr bwMode="auto">
          <a:xfrm>
            <a:off x="2701871" y="2895600"/>
            <a:ext cx="4827723" cy="3200400"/>
          </a:xfrm>
          <a:prstGeom prst="rect">
            <a:avLst/>
          </a:prstGeom>
          <a:noFill/>
        </p:spPr>
      </p:pic>
      <p:sp>
        <p:nvSpPr>
          <p:cNvPr id="8" name="Rectangle 7"/>
          <p:cNvSpPr/>
          <p:nvPr/>
        </p:nvSpPr>
        <p:spPr>
          <a:xfrm>
            <a:off x="762000" y="3124200"/>
            <a:ext cx="1219200" cy="1446550"/>
          </a:xfrm>
          <a:prstGeom prst="rect">
            <a:avLst/>
          </a:prstGeom>
        </p:spPr>
        <p:txBody>
          <a:bodyPr wrap="square">
            <a:spAutoFit/>
          </a:bodyPr>
          <a:lstStyle/>
          <a:p>
            <a:r>
              <a:rPr lang="en-US" sz="8800" b="1" dirty="0" smtClean="0">
                <a:sym typeface="Wingdings 2"/>
              </a:rPr>
              <a:t></a:t>
            </a:r>
            <a:endParaRPr lang="en-US" sz="8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7239000" cy="4846320"/>
          </a:xfrm>
        </p:spPr>
        <p:txBody>
          <a:bodyPr>
            <a:normAutofit/>
          </a:bodyPr>
          <a:lstStyle/>
          <a:p>
            <a:pPr hangingPunct="0"/>
            <a:r>
              <a:rPr lang="en-US" dirty="0" smtClean="0"/>
              <a:t>          Children of this age are known for their         activity level and energy.</a:t>
            </a:r>
          </a:p>
          <a:p>
            <a:pPr hangingPunct="0">
              <a:spcBef>
                <a:spcPts val="300"/>
              </a:spcBef>
              <a:buNone/>
            </a:pPr>
            <a:r>
              <a:rPr lang="en-US" b="1" dirty="0" smtClean="0"/>
              <a:t>	   </a:t>
            </a:r>
          </a:p>
          <a:p>
            <a:pPr hangingPunct="0">
              <a:spcBef>
                <a:spcPts val="300"/>
              </a:spcBef>
            </a:pPr>
            <a:r>
              <a:rPr lang="en-US" b="1" dirty="0" smtClean="0"/>
              <a:t>           </a:t>
            </a:r>
            <a:r>
              <a:rPr lang="en-US" dirty="0" smtClean="0"/>
              <a:t>This is the time a preschooler              </a:t>
            </a:r>
          </a:p>
          <a:p>
            <a:pPr hangingPunct="0">
              <a:spcBef>
                <a:spcPts val="300"/>
              </a:spcBef>
              <a:buNone/>
            </a:pPr>
            <a:r>
              <a:rPr lang="en-US" dirty="0" smtClean="0"/>
              <a:t>                              developing both their</a:t>
            </a:r>
          </a:p>
          <a:p>
            <a:pPr hangingPunct="0">
              <a:spcBef>
                <a:spcPts val="300"/>
              </a:spcBef>
              <a:buNone/>
            </a:pPr>
            <a:r>
              <a:rPr lang="en-US" dirty="0" smtClean="0"/>
              <a:t>       small and large motor skills.  </a:t>
            </a:r>
          </a:p>
          <a:p>
            <a:pPr hangingPunct="0"/>
            <a:endParaRPr lang="en-US" dirty="0" smtClean="0"/>
          </a:p>
          <a:p>
            <a:pPr hangingPunct="0"/>
            <a:r>
              <a:rPr lang="en-US" b="1" dirty="0" smtClean="0"/>
              <a:t>	       </a:t>
            </a:r>
            <a:r>
              <a:rPr lang="en-US" dirty="0" smtClean="0"/>
              <a:t>Younger preschoolers practice developing their motor skills by participating in the activity or task again and again, over and over.</a:t>
            </a:r>
          </a:p>
          <a:p>
            <a:endParaRPr lang="en-US" dirty="0"/>
          </a:p>
        </p:txBody>
      </p:sp>
      <p:sp>
        <p:nvSpPr>
          <p:cNvPr id="4" name="TextBox 3"/>
          <p:cNvSpPr txBox="1"/>
          <p:nvPr/>
        </p:nvSpPr>
        <p:spPr>
          <a:xfrm>
            <a:off x="1600200" y="838200"/>
            <a:ext cx="825867" cy="492443"/>
          </a:xfrm>
          <a:prstGeom prst="rect">
            <a:avLst/>
          </a:prstGeom>
          <a:noFill/>
        </p:spPr>
        <p:txBody>
          <a:bodyPr wrap="none" rtlCol="0">
            <a:spAutoFit/>
          </a:bodyPr>
          <a:lstStyle/>
          <a:p>
            <a:r>
              <a:rPr lang="en-US" sz="2600" u="sng" dirty="0" smtClean="0"/>
              <a:t>high</a:t>
            </a:r>
            <a:endParaRPr lang="en-US" sz="2600" u="sng" dirty="0"/>
          </a:p>
        </p:txBody>
      </p:sp>
      <p:sp>
        <p:nvSpPr>
          <p:cNvPr id="5" name="TextBox 4"/>
          <p:cNvSpPr txBox="1"/>
          <p:nvPr/>
        </p:nvSpPr>
        <p:spPr>
          <a:xfrm>
            <a:off x="1600200" y="838200"/>
            <a:ext cx="710451" cy="492443"/>
          </a:xfrm>
          <a:prstGeom prst="rect">
            <a:avLst/>
          </a:prstGeom>
          <a:noFill/>
        </p:spPr>
        <p:txBody>
          <a:bodyPr wrap="none" rtlCol="0">
            <a:spAutoFit/>
          </a:bodyPr>
          <a:lstStyle/>
          <a:p>
            <a:r>
              <a:rPr lang="en-US" sz="2600" dirty="0" smtClean="0"/>
              <a:t>low</a:t>
            </a:r>
            <a:endParaRPr lang="en-US" sz="2600" dirty="0"/>
          </a:p>
        </p:txBody>
      </p:sp>
      <p:sp>
        <p:nvSpPr>
          <p:cNvPr id="6" name="TextBox 5"/>
          <p:cNvSpPr txBox="1"/>
          <p:nvPr/>
        </p:nvSpPr>
        <p:spPr>
          <a:xfrm>
            <a:off x="1219200" y="457200"/>
            <a:ext cx="914400" cy="461665"/>
          </a:xfrm>
          <a:prstGeom prst="rect">
            <a:avLst/>
          </a:prstGeom>
          <a:noFill/>
        </p:spPr>
        <p:txBody>
          <a:bodyPr wrap="square" rtlCol="0">
            <a:spAutoFit/>
          </a:bodyPr>
          <a:lstStyle/>
          <a:p>
            <a:r>
              <a:rPr lang="en-US" sz="2400" dirty="0" smtClean="0"/>
              <a:t>11. </a:t>
            </a:r>
            <a:endParaRPr lang="en-US" sz="2400" dirty="0"/>
          </a:p>
        </p:txBody>
      </p:sp>
      <p:sp>
        <p:nvSpPr>
          <p:cNvPr id="7" name="TextBox 6"/>
          <p:cNvSpPr txBox="1"/>
          <p:nvPr/>
        </p:nvSpPr>
        <p:spPr>
          <a:xfrm>
            <a:off x="914400" y="3505200"/>
            <a:ext cx="372218" cy="461665"/>
          </a:xfrm>
          <a:prstGeom prst="rect">
            <a:avLst/>
          </a:prstGeom>
          <a:noFill/>
        </p:spPr>
        <p:txBody>
          <a:bodyPr wrap="square" rtlCol="0">
            <a:spAutoFit/>
          </a:bodyPr>
          <a:lstStyle/>
          <a:p>
            <a:r>
              <a:rPr lang="en-US" sz="2400" dirty="0" smtClean="0"/>
              <a:t>T</a:t>
            </a:r>
            <a:endParaRPr lang="en-US" sz="2400" dirty="0"/>
          </a:p>
        </p:txBody>
      </p:sp>
      <p:sp>
        <p:nvSpPr>
          <p:cNvPr id="8" name="TextBox 7"/>
          <p:cNvSpPr txBox="1"/>
          <p:nvPr/>
        </p:nvSpPr>
        <p:spPr>
          <a:xfrm>
            <a:off x="304800" y="228600"/>
            <a:ext cx="461986" cy="369332"/>
          </a:xfrm>
          <a:prstGeom prst="rect">
            <a:avLst/>
          </a:prstGeom>
          <a:noFill/>
        </p:spPr>
        <p:txBody>
          <a:bodyPr wrap="none" rtlCol="0">
            <a:spAutoFit/>
          </a:bodyPr>
          <a:lstStyle/>
          <a:p>
            <a:r>
              <a:rPr lang="en-US" dirty="0" smtClean="0"/>
              <a:t>Q5</a:t>
            </a:r>
            <a:endParaRPr lang="en-US" dirty="0"/>
          </a:p>
        </p:txBody>
      </p:sp>
      <p:sp>
        <p:nvSpPr>
          <p:cNvPr id="9" name="TextBox 8"/>
          <p:cNvSpPr txBox="1"/>
          <p:nvPr/>
        </p:nvSpPr>
        <p:spPr>
          <a:xfrm>
            <a:off x="914400" y="457200"/>
            <a:ext cx="372218" cy="461665"/>
          </a:xfrm>
          <a:prstGeom prst="rect">
            <a:avLst/>
          </a:prstGeom>
          <a:noFill/>
        </p:spPr>
        <p:txBody>
          <a:bodyPr wrap="square" rtlCol="0">
            <a:spAutoFit/>
          </a:bodyPr>
          <a:lstStyle/>
          <a:p>
            <a:r>
              <a:rPr lang="en-US" sz="2400" dirty="0" smtClean="0"/>
              <a:t>F</a:t>
            </a:r>
            <a:endParaRPr lang="en-US" sz="2400" dirty="0"/>
          </a:p>
        </p:txBody>
      </p:sp>
      <p:sp>
        <p:nvSpPr>
          <p:cNvPr id="10" name="TextBox 9"/>
          <p:cNvSpPr txBox="1"/>
          <p:nvPr/>
        </p:nvSpPr>
        <p:spPr>
          <a:xfrm>
            <a:off x="1219200" y="1752600"/>
            <a:ext cx="914400" cy="461665"/>
          </a:xfrm>
          <a:prstGeom prst="rect">
            <a:avLst/>
          </a:prstGeom>
          <a:noFill/>
        </p:spPr>
        <p:txBody>
          <a:bodyPr wrap="square" rtlCol="0">
            <a:spAutoFit/>
          </a:bodyPr>
          <a:lstStyle/>
          <a:p>
            <a:r>
              <a:rPr lang="en-US" sz="2400" dirty="0" smtClean="0"/>
              <a:t>12. </a:t>
            </a:r>
            <a:endParaRPr lang="en-US" sz="2400" dirty="0"/>
          </a:p>
        </p:txBody>
      </p:sp>
      <p:sp>
        <p:nvSpPr>
          <p:cNvPr id="11" name="TextBox 10"/>
          <p:cNvSpPr txBox="1"/>
          <p:nvPr/>
        </p:nvSpPr>
        <p:spPr>
          <a:xfrm>
            <a:off x="1295400" y="3581400"/>
            <a:ext cx="914400" cy="461665"/>
          </a:xfrm>
          <a:prstGeom prst="rect">
            <a:avLst/>
          </a:prstGeom>
          <a:noFill/>
        </p:spPr>
        <p:txBody>
          <a:bodyPr wrap="square" rtlCol="0">
            <a:spAutoFit/>
          </a:bodyPr>
          <a:lstStyle/>
          <a:p>
            <a:r>
              <a:rPr lang="en-US" sz="2400" dirty="0" smtClean="0"/>
              <a:t>13. </a:t>
            </a:r>
            <a:endParaRPr lang="en-US" sz="2400" dirty="0"/>
          </a:p>
        </p:txBody>
      </p:sp>
      <p:sp>
        <p:nvSpPr>
          <p:cNvPr id="13" name="TextBox 12"/>
          <p:cNvSpPr txBox="1"/>
          <p:nvPr/>
        </p:nvSpPr>
        <p:spPr>
          <a:xfrm>
            <a:off x="914400" y="1828800"/>
            <a:ext cx="372218" cy="461665"/>
          </a:xfrm>
          <a:prstGeom prst="rect">
            <a:avLst/>
          </a:prstGeom>
          <a:noFill/>
        </p:spPr>
        <p:txBody>
          <a:bodyPr wrap="square" rtlCol="0">
            <a:spAutoFit/>
          </a:bodyPr>
          <a:lstStyle/>
          <a:p>
            <a:r>
              <a:rPr lang="en-US" sz="2400" dirty="0" smtClean="0"/>
              <a:t>F</a:t>
            </a:r>
            <a:endParaRPr lang="en-US" sz="2400" dirty="0"/>
          </a:p>
        </p:txBody>
      </p:sp>
      <p:sp>
        <p:nvSpPr>
          <p:cNvPr id="14" name="TextBox 13"/>
          <p:cNvSpPr txBox="1"/>
          <p:nvPr/>
        </p:nvSpPr>
        <p:spPr>
          <a:xfrm>
            <a:off x="2057400" y="2209800"/>
            <a:ext cx="1981200" cy="461665"/>
          </a:xfrm>
          <a:prstGeom prst="rect">
            <a:avLst/>
          </a:prstGeom>
          <a:noFill/>
        </p:spPr>
        <p:txBody>
          <a:bodyPr wrap="square" rtlCol="0">
            <a:spAutoFit/>
          </a:bodyPr>
          <a:lstStyle/>
          <a:p>
            <a:r>
              <a:rPr lang="en-US" sz="2400" u="sng" dirty="0" smtClean="0"/>
              <a:t>practices</a:t>
            </a:r>
            <a:endParaRPr lang="en-US" sz="2400" u="sng" dirty="0"/>
          </a:p>
        </p:txBody>
      </p:sp>
      <p:sp>
        <p:nvSpPr>
          <p:cNvPr id="15" name="TextBox 14"/>
          <p:cNvSpPr txBox="1"/>
          <p:nvPr/>
        </p:nvSpPr>
        <p:spPr>
          <a:xfrm>
            <a:off x="1219200" y="2209800"/>
            <a:ext cx="2395207" cy="461665"/>
          </a:xfrm>
          <a:prstGeom prst="rect">
            <a:avLst/>
          </a:prstGeom>
          <a:noFill/>
        </p:spPr>
        <p:txBody>
          <a:bodyPr wrap="none" rtlCol="0">
            <a:spAutoFit/>
          </a:bodyPr>
          <a:lstStyle/>
          <a:p>
            <a:r>
              <a:rPr lang="en-US" sz="2400" dirty="0" smtClean="0"/>
              <a:t>lacks interest in</a:t>
            </a:r>
            <a:endParaRPr lang="en-US" sz="2400" dirty="0"/>
          </a:p>
        </p:txBody>
      </p:sp>
      <p:cxnSp>
        <p:nvCxnSpPr>
          <p:cNvPr id="17" name="Straight Arrow Connector 16"/>
          <p:cNvCxnSpPr/>
          <p:nvPr/>
        </p:nvCxnSpPr>
        <p:spPr>
          <a:xfrm>
            <a:off x="228600" y="5334000"/>
            <a:ext cx="2667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4038600" y="5105400"/>
            <a:ext cx="2667000" cy="472440"/>
          </a:xfrm>
        </p:spPr>
        <p:txBody>
          <a:bodyPr>
            <a:normAutofit/>
          </a:bodyPr>
          <a:lstStyle/>
          <a:p>
            <a:r>
              <a:rPr lang="en-US" sz="2800" dirty="0" smtClean="0"/>
              <a:t>Finger trick</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9" presetClass="exit" presetSubtype="0" fill="hold" nodeType="withEffect">
                                  <p:stCondLst>
                                    <p:cond delay="0"/>
                                  </p:stCondLst>
                                  <p:childTnLst>
                                    <p:animEffect transition="out" filter="dissolve">
                                      <p:cBhvr>
                                        <p:cTn id="22" dur="500"/>
                                        <p:tgtEl>
                                          <p:spTgt spid="5">
                                            <p:txEl>
                                              <p:pRg st="0" end="0"/>
                                            </p:txEl>
                                          </p:spTgt>
                                        </p:tgtEl>
                                      </p:cBhvr>
                                    </p:animEffect>
                                    <p:set>
                                      <p:cBhvr>
                                        <p:cTn id="2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linds(horizontal)">
                                      <p:cBhvr>
                                        <p:cTn id="34" dur="500"/>
                                        <p:tgtEl>
                                          <p:spTgt spid="3">
                                            <p:txEl>
                                              <p:pRg st="3" end="3"/>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par>
                                <p:cTn id="48" presetID="9" presetClass="exit" presetSubtype="0" fill="hold" grpId="1" nodeType="withEffect">
                                  <p:stCondLst>
                                    <p:cond delay="0"/>
                                  </p:stCondLst>
                                  <p:childTnLst>
                                    <p:animEffect transition="out" filter="dissolv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blinds(horizontal)">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dissolve">
                                      <p:cBhvr>
                                        <p:cTn id="60" dur="500"/>
                                        <p:tgtEl>
                                          <p:spTgt spid="7"/>
                                        </p:tgtEl>
                                      </p:cBhvr>
                                    </p:animEffect>
                                  </p:childTnLst>
                                </p:cTn>
                              </p:par>
                            </p:childTnLst>
                          </p:cTn>
                        </p:par>
                        <p:par>
                          <p:cTn id="61" fill="hold">
                            <p:stCondLst>
                              <p:cond delay="500"/>
                            </p:stCondLst>
                            <p:childTnLst>
                              <p:par>
                                <p:cTn id="62" presetID="4" presetClass="entr" presetSubtype="16"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ox(in)">
                                      <p:cBhvr>
                                        <p:cTn id="64"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5" grpId="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467600" cy="5562600"/>
          </a:xfrm>
        </p:spPr>
        <p:txBody>
          <a:bodyPr>
            <a:normAutofit fontScale="92500" lnSpcReduction="20000"/>
          </a:bodyPr>
          <a:lstStyle/>
          <a:p>
            <a:pPr hangingPunct="0"/>
            <a:r>
              <a:rPr lang="en-US" b="1" dirty="0"/>
              <a:t>	</a:t>
            </a:r>
            <a:r>
              <a:rPr lang="en-US" b="1" dirty="0" smtClean="0"/>
              <a:t>    </a:t>
            </a:r>
            <a:r>
              <a:rPr lang="en-US" dirty="0" smtClean="0"/>
              <a:t>The </a:t>
            </a:r>
            <a:r>
              <a:rPr lang="en-US" dirty="0"/>
              <a:t>amount of food a preschooler needs depends on their height and weight, their temperament, and the level of activity.  </a:t>
            </a:r>
            <a:endParaRPr lang="en-US" dirty="0" smtClean="0"/>
          </a:p>
          <a:p>
            <a:pPr lvl="1" hangingPunct="0"/>
            <a:r>
              <a:rPr lang="en-US" dirty="0" smtClean="0"/>
              <a:t>Remember that</a:t>
            </a:r>
            <a:r>
              <a:rPr lang="en-US" b="1" dirty="0" smtClean="0"/>
              <a:t> c</a:t>
            </a:r>
            <a:r>
              <a:rPr lang="en-US" dirty="0" smtClean="0"/>
              <a:t>hildren grow from near to far, head to foot, and at their own rate, but</a:t>
            </a:r>
            <a:r>
              <a:rPr lang="en-US" b="1" dirty="0" smtClean="0"/>
              <a:t> i</a:t>
            </a:r>
            <a:r>
              <a:rPr lang="en-US" dirty="0" smtClean="0"/>
              <a:t>f a caregiver suspects a weight problem (too skinny or overweight) see their doctor.</a:t>
            </a:r>
          </a:p>
          <a:p>
            <a:pPr hangingPunct="0">
              <a:buNone/>
            </a:pPr>
            <a:endParaRPr lang="en-US" dirty="0" smtClean="0"/>
          </a:p>
          <a:p>
            <a:pPr hangingPunct="0"/>
            <a:r>
              <a:rPr lang="en-US" dirty="0" smtClean="0"/>
              <a:t>            Children do better with</a:t>
            </a:r>
          </a:p>
          <a:p>
            <a:pPr hangingPunct="0">
              <a:buNone/>
            </a:pPr>
            <a:r>
              <a:rPr lang="en-US" dirty="0" smtClean="0"/>
              <a:t>         5 or 6 small meals and snacks a day.  </a:t>
            </a:r>
          </a:p>
          <a:p>
            <a:pPr lvl="1" hangingPunct="0"/>
            <a:r>
              <a:rPr lang="en-US" dirty="0" smtClean="0"/>
              <a:t>The child’s hand size indicates the amount of food that they should be given.</a:t>
            </a:r>
          </a:p>
          <a:p>
            <a:pPr lvl="1" hangingPunct="0"/>
            <a:r>
              <a:rPr lang="en-US" dirty="0" smtClean="0"/>
              <a:t>Provide nutritious meals and teach them about nutrition, like the food guide pyramid, so that they will be healthy and know how to make healthy choices.</a:t>
            </a:r>
          </a:p>
          <a:p>
            <a:pPr lvl="1" hangingPunct="0"/>
            <a:r>
              <a:rPr lang="en-US" dirty="0" smtClean="0"/>
              <a:t>The preschooler is always watching your example of nutrition.</a:t>
            </a:r>
            <a:endParaRPr lang="en-US" dirty="0"/>
          </a:p>
          <a:p>
            <a:endParaRPr lang="en-US" dirty="0"/>
          </a:p>
        </p:txBody>
      </p:sp>
      <p:cxnSp>
        <p:nvCxnSpPr>
          <p:cNvPr id="6" name="Straight Arrow Connector 5"/>
          <p:cNvCxnSpPr/>
          <p:nvPr/>
        </p:nvCxnSpPr>
        <p:spPr>
          <a:xfrm>
            <a:off x="457200" y="5943600"/>
            <a:ext cx="2667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19200" y="533400"/>
            <a:ext cx="685800" cy="461665"/>
          </a:xfrm>
          <a:prstGeom prst="rect">
            <a:avLst/>
          </a:prstGeom>
          <a:noFill/>
        </p:spPr>
        <p:txBody>
          <a:bodyPr wrap="square" rtlCol="0">
            <a:spAutoFit/>
          </a:bodyPr>
          <a:lstStyle/>
          <a:p>
            <a:r>
              <a:rPr lang="en-US" sz="2400" dirty="0" smtClean="0"/>
              <a:t>14. </a:t>
            </a:r>
            <a:endParaRPr lang="en-US" sz="2400" dirty="0"/>
          </a:p>
        </p:txBody>
      </p:sp>
      <p:sp>
        <p:nvSpPr>
          <p:cNvPr id="11" name="TextBox 10"/>
          <p:cNvSpPr txBox="1"/>
          <p:nvPr/>
        </p:nvSpPr>
        <p:spPr>
          <a:xfrm>
            <a:off x="1219200" y="2895600"/>
            <a:ext cx="762000" cy="461665"/>
          </a:xfrm>
          <a:prstGeom prst="rect">
            <a:avLst/>
          </a:prstGeom>
          <a:noFill/>
        </p:spPr>
        <p:txBody>
          <a:bodyPr wrap="square" rtlCol="0">
            <a:spAutoFit/>
          </a:bodyPr>
          <a:lstStyle/>
          <a:p>
            <a:r>
              <a:rPr lang="en-US" sz="2400" dirty="0" smtClean="0"/>
              <a:t>15.</a:t>
            </a:r>
            <a:endParaRPr lang="en-US" sz="2400" dirty="0"/>
          </a:p>
        </p:txBody>
      </p:sp>
      <p:sp>
        <p:nvSpPr>
          <p:cNvPr id="13" name="TextBox 12"/>
          <p:cNvSpPr txBox="1"/>
          <p:nvPr/>
        </p:nvSpPr>
        <p:spPr>
          <a:xfrm>
            <a:off x="228600" y="457200"/>
            <a:ext cx="461986" cy="369332"/>
          </a:xfrm>
          <a:prstGeom prst="rect">
            <a:avLst/>
          </a:prstGeom>
          <a:noFill/>
        </p:spPr>
        <p:txBody>
          <a:bodyPr wrap="none" rtlCol="0">
            <a:spAutoFit/>
          </a:bodyPr>
          <a:lstStyle/>
          <a:p>
            <a:r>
              <a:rPr lang="en-US" dirty="0" smtClean="0"/>
              <a:t>Q6</a:t>
            </a:r>
            <a:endParaRPr lang="en-US" dirty="0"/>
          </a:p>
        </p:txBody>
      </p:sp>
      <p:sp>
        <p:nvSpPr>
          <p:cNvPr id="14" name="TextBox 13"/>
          <p:cNvSpPr txBox="1"/>
          <p:nvPr/>
        </p:nvSpPr>
        <p:spPr>
          <a:xfrm>
            <a:off x="914400" y="533400"/>
            <a:ext cx="372218" cy="461665"/>
          </a:xfrm>
          <a:prstGeom prst="rect">
            <a:avLst/>
          </a:prstGeom>
          <a:noFill/>
        </p:spPr>
        <p:txBody>
          <a:bodyPr wrap="square" rtlCol="0">
            <a:spAutoFit/>
          </a:bodyPr>
          <a:lstStyle/>
          <a:p>
            <a:r>
              <a:rPr lang="en-US" sz="2400" dirty="0" smtClean="0"/>
              <a:t>T</a:t>
            </a:r>
            <a:endParaRPr lang="en-US" sz="2400" dirty="0"/>
          </a:p>
        </p:txBody>
      </p:sp>
      <p:sp>
        <p:nvSpPr>
          <p:cNvPr id="16" name="TextBox 15"/>
          <p:cNvSpPr txBox="1"/>
          <p:nvPr/>
        </p:nvSpPr>
        <p:spPr>
          <a:xfrm>
            <a:off x="914400" y="2895600"/>
            <a:ext cx="372218" cy="461665"/>
          </a:xfrm>
          <a:prstGeom prst="rect">
            <a:avLst/>
          </a:prstGeom>
          <a:noFill/>
        </p:spPr>
        <p:txBody>
          <a:bodyPr wrap="square" rtlCol="0">
            <a:spAutoFit/>
          </a:bodyPr>
          <a:lstStyle/>
          <a:p>
            <a:r>
              <a:rPr lang="en-US" sz="2400" dirty="0" smtClean="0"/>
              <a:t>F</a:t>
            </a:r>
            <a:endParaRPr lang="en-US" sz="2400" dirty="0"/>
          </a:p>
        </p:txBody>
      </p:sp>
      <p:sp>
        <p:nvSpPr>
          <p:cNvPr id="18" name="TextBox 17"/>
          <p:cNvSpPr txBox="1"/>
          <p:nvPr/>
        </p:nvSpPr>
        <p:spPr>
          <a:xfrm>
            <a:off x="5181600" y="2895600"/>
            <a:ext cx="2577950" cy="461665"/>
          </a:xfrm>
          <a:prstGeom prst="rect">
            <a:avLst/>
          </a:prstGeom>
          <a:noFill/>
        </p:spPr>
        <p:txBody>
          <a:bodyPr wrap="none" rtlCol="0">
            <a:spAutoFit/>
          </a:bodyPr>
          <a:lstStyle/>
          <a:p>
            <a:r>
              <a:rPr lang="en-US" sz="2400" dirty="0" smtClean="0"/>
              <a:t>3 large meals not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par>
                          <p:cTn id="38" fill="hold">
                            <p:stCondLst>
                              <p:cond delay="500"/>
                            </p:stCondLst>
                            <p:childTnLst>
                              <p:par>
                                <p:cTn id="39" presetID="3" presetClass="entr" presetSubtype="10" fill="hold"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blinds(horizontal)">
                                      <p:cBhvr>
                                        <p:cTn id="41" dur="2000"/>
                                        <p:tgtEl>
                                          <p:spTgt spid="3">
                                            <p:txEl>
                                              <p:pRg st="5" end="5"/>
                                            </p:txEl>
                                          </p:spTgt>
                                        </p:tgtEl>
                                      </p:cBhvr>
                                    </p:animEffect>
                                  </p:childTnLst>
                                </p:cTn>
                              </p:par>
                            </p:childTnLst>
                          </p:cTn>
                        </p:par>
                        <p:par>
                          <p:cTn id="42" fill="hold">
                            <p:stCondLst>
                              <p:cond delay="2500"/>
                            </p:stCondLst>
                            <p:childTnLst>
                              <p:par>
                                <p:cTn id="43" presetID="3" presetClass="entr" presetSubtype="10" fill="hold"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blinds(horizontal)">
                                      <p:cBhvr>
                                        <p:cTn id="45" dur="2000"/>
                                        <p:tgtEl>
                                          <p:spTgt spid="3">
                                            <p:txEl>
                                              <p:pRg st="6" end="6"/>
                                            </p:txEl>
                                          </p:spTgt>
                                        </p:tgtEl>
                                      </p:cBhvr>
                                    </p:animEffect>
                                  </p:childTnLst>
                                </p:cTn>
                              </p:par>
                            </p:childTnLst>
                          </p:cTn>
                        </p:par>
                        <p:par>
                          <p:cTn id="46" fill="hold">
                            <p:stCondLst>
                              <p:cond delay="4500"/>
                            </p:stCondLst>
                            <p:childTnLst>
                              <p:par>
                                <p:cTn id="47" presetID="3" presetClass="entr" presetSubtype="1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linds(horizontal)">
                                      <p:cBhvr>
                                        <p:cTn id="4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239000" cy="4846320"/>
          </a:xfrm>
        </p:spPr>
        <p:txBody>
          <a:bodyPr>
            <a:normAutofit/>
          </a:bodyPr>
          <a:lstStyle/>
          <a:p>
            <a:pPr hangingPunct="0"/>
            <a:r>
              <a:rPr lang="en-US" dirty="0" smtClean="0"/>
              <a:t>             Children                       maintaining cleanliness habits which is great, because poorly acquired habits can continue into adulthood.</a:t>
            </a:r>
          </a:p>
          <a:p>
            <a:pPr hangingPunct="0"/>
            <a:endParaRPr lang="en-US" dirty="0" smtClean="0"/>
          </a:p>
          <a:p>
            <a:pPr hangingPunct="0"/>
            <a:r>
              <a:rPr lang="en-US" b="1" dirty="0" smtClean="0"/>
              <a:t>           </a:t>
            </a:r>
            <a:r>
              <a:rPr lang="en-US" dirty="0" smtClean="0"/>
              <a:t>Allow a child to try new things on their own and let them know that you are available to help them only if they decide that they need it and ask for it.</a:t>
            </a:r>
          </a:p>
          <a:p>
            <a:pPr algn="ctr" hangingPunct="0">
              <a:buNone/>
            </a:pPr>
            <a:r>
              <a:rPr lang="en-US" b="1" dirty="0" smtClean="0">
                <a:sym typeface="Wingdings 2"/>
              </a:rPr>
              <a:t> </a:t>
            </a:r>
            <a:endParaRPr lang="en-US" dirty="0"/>
          </a:p>
        </p:txBody>
      </p:sp>
      <p:sp>
        <p:nvSpPr>
          <p:cNvPr id="4" name="TextBox 3"/>
          <p:cNvSpPr txBox="1"/>
          <p:nvPr/>
        </p:nvSpPr>
        <p:spPr>
          <a:xfrm>
            <a:off x="1752600" y="457200"/>
            <a:ext cx="762000" cy="461665"/>
          </a:xfrm>
          <a:prstGeom prst="rect">
            <a:avLst/>
          </a:prstGeom>
          <a:noFill/>
        </p:spPr>
        <p:txBody>
          <a:bodyPr wrap="square" rtlCol="0">
            <a:spAutoFit/>
          </a:bodyPr>
          <a:lstStyle/>
          <a:p>
            <a:r>
              <a:rPr lang="en-US" sz="2400" dirty="0" smtClean="0"/>
              <a:t>16.</a:t>
            </a:r>
            <a:endParaRPr lang="en-US" sz="2400" dirty="0"/>
          </a:p>
        </p:txBody>
      </p:sp>
      <p:sp>
        <p:nvSpPr>
          <p:cNvPr id="8" name="TextBox 7"/>
          <p:cNvSpPr txBox="1"/>
          <p:nvPr/>
        </p:nvSpPr>
        <p:spPr>
          <a:xfrm>
            <a:off x="304800" y="228600"/>
            <a:ext cx="461986" cy="369332"/>
          </a:xfrm>
          <a:prstGeom prst="rect">
            <a:avLst/>
          </a:prstGeom>
          <a:noFill/>
        </p:spPr>
        <p:txBody>
          <a:bodyPr wrap="none" rtlCol="0">
            <a:spAutoFit/>
          </a:bodyPr>
          <a:lstStyle/>
          <a:p>
            <a:r>
              <a:rPr lang="en-US" dirty="0" smtClean="0"/>
              <a:t>Q7</a:t>
            </a:r>
            <a:endParaRPr lang="en-US" dirty="0"/>
          </a:p>
        </p:txBody>
      </p:sp>
      <p:sp>
        <p:nvSpPr>
          <p:cNvPr id="9" name="TextBox 8"/>
          <p:cNvSpPr txBox="1"/>
          <p:nvPr/>
        </p:nvSpPr>
        <p:spPr>
          <a:xfrm>
            <a:off x="1447800" y="2667000"/>
            <a:ext cx="762000" cy="461665"/>
          </a:xfrm>
          <a:prstGeom prst="rect">
            <a:avLst/>
          </a:prstGeom>
          <a:noFill/>
        </p:spPr>
        <p:txBody>
          <a:bodyPr wrap="square" rtlCol="0">
            <a:spAutoFit/>
          </a:bodyPr>
          <a:lstStyle/>
          <a:p>
            <a:r>
              <a:rPr lang="en-US" sz="2400" dirty="0" smtClean="0"/>
              <a:t>17.</a:t>
            </a:r>
            <a:endParaRPr lang="en-US" sz="2400" dirty="0"/>
          </a:p>
        </p:txBody>
      </p:sp>
      <p:sp>
        <p:nvSpPr>
          <p:cNvPr id="10" name="TextBox 9"/>
          <p:cNvSpPr txBox="1"/>
          <p:nvPr/>
        </p:nvSpPr>
        <p:spPr>
          <a:xfrm>
            <a:off x="1371600" y="457200"/>
            <a:ext cx="372218" cy="461665"/>
          </a:xfrm>
          <a:prstGeom prst="rect">
            <a:avLst/>
          </a:prstGeom>
          <a:noFill/>
        </p:spPr>
        <p:txBody>
          <a:bodyPr wrap="square" rtlCol="0">
            <a:spAutoFit/>
          </a:bodyPr>
          <a:lstStyle/>
          <a:p>
            <a:r>
              <a:rPr lang="en-US" sz="2400" dirty="0" smtClean="0"/>
              <a:t>F</a:t>
            </a:r>
            <a:endParaRPr lang="en-US" sz="2400" dirty="0"/>
          </a:p>
        </p:txBody>
      </p:sp>
      <p:sp>
        <p:nvSpPr>
          <p:cNvPr id="11" name="TextBox 10"/>
          <p:cNvSpPr txBox="1"/>
          <p:nvPr/>
        </p:nvSpPr>
        <p:spPr>
          <a:xfrm>
            <a:off x="1143000" y="2667000"/>
            <a:ext cx="372218" cy="461665"/>
          </a:xfrm>
          <a:prstGeom prst="rect">
            <a:avLst/>
          </a:prstGeom>
          <a:noFill/>
        </p:spPr>
        <p:txBody>
          <a:bodyPr wrap="square" rtlCol="0">
            <a:spAutoFit/>
          </a:bodyPr>
          <a:lstStyle/>
          <a:p>
            <a:r>
              <a:rPr lang="en-US" sz="2400" dirty="0" smtClean="0"/>
              <a:t>T</a:t>
            </a:r>
            <a:endParaRPr lang="en-US" sz="2400" dirty="0"/>
          </a:p>
        </p:txBody>
      </p:sp>
      <p:sp>
        <p:nvSpPr>
          <p:cNvPr id="12" name="TextBox 11"/>
          <p:cNvSpPr txBox="1"/>
          <p:nvPr/>
        </p:nvSpPr>
        <p:spPr>
          <a:xfrm>
            <a:off x="3581400" y="533400"/>
            <a:ext cx="2375971" cy="461665"/>
          </a:xfrm>
          <a:prstGeom prst="rect">
            <a:avLst/>
          </a:prstGeom>
          <a:noFill/>
        </p:spPr>
        <p:txBody>
          <a:bodyPr wrap="none" rtlCol="0">
            <a:spAutoFit/>
          </a:bodyPr>
          <a:lstStyle/>
          <a:p>
            <a:r>
              <a:rPr lang="en-US" sz="2400" dirty="0" smtClean="0"/>
              <a:t>have perfected </a:t>
            </a:r>
            <a:endParaRPr lang="en-US" sz="2400" dirty="0"/>
          </a:p>
        </p:txBody>
      </p:sp>
      <p:sp>
        <p:nvSpPr>
          <p:cNvPr id="13" name="TextBox 12"/>
          <p:cNvSpPr txBox="1"/>
          <p:nvPr/>
        </p:nvSpPr>
        <p:spPr>
          <a:xfrm>
            <a:off x="3657600" y="533400"/>
            <a:ext cx="2164375" cy="461665"/>
          </a:xfrm>
          <a:prstGeom prst="rect">
            <a:avLst/>
          </a:prstGeom>
          <a:noFill/>
        </p:spPr>
        <p:txBody>
          <a:bodyPr wrap="none" rtlCol="0">
            <a:spAutoFit/>
          </a:bodyPr>
          <a:lstStyle/>
          <a:p>
            <a:r>
              <a:rPr lang="en-US" sz="2400" dirty="0" smtClean="0"/>
              <a:t>still need help</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par>
                                <p:cTn id="21" presetID="9" presetClass="exit" presetSubtype="0" fill="hold" grpId="1" nodeType="withEffect">
                                  <p:stCondLst>
                                    <p:cond delay="0"/>
                                  </p:stCondLst>
                                  <p:childTnLst>
                                    <p:animEffect transition="out" filter="dissolv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par>
                          <p:cTn id="34" fill="hold">
                            <p:stCondLst>
                              <p:cond delay="500"/>
                            </p:stCondLst>
                            <p:childTnLst>
                              <p:par>
                                <p:cTn id="35" presetID="3" presetClass="entr" presetSubtype="1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2" grpId="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39000" cy="1143000"/>
          </a:xfrm>
        </p:spPr>
        <p:txBody>
          <a:bodyPr>
            <a:normAutofit fontScale="90000"/>
          </a:bodyPr>
          <a:lstStyle/>
          <a:p>
            <a:r>
              <a:rPr lang="en-US" b="1" dirty="0" smtClean="0"/>
              <a:t>Self-Help </a:t>
            </a:r>
            <a:r>
              <a:rPr lang="en-US" b="1" dirty="0"/>
              <a:t>Care Skills that a preschooler learns. </a:t>
            </a:r>
            <a:r>
              <a:rPr lang="en-US" dirty="0"/>
              <a:t/>
            </a:r>
            <a:br>
              <a:rPr lang="en-US" dirty="0"/>
            </a:br>
            <a:endParaRPr lang="en-US" dirty="0"/>
          </a:p>
        </p:txBody>
      </p:sp>
      <p:sp>
        <p:nvSpPr>
          <p:cNvPr id="3" name="Content Placeholder 2"/>
          <p:cNvSpPr>
            <a:spLocks noGrp="1"/>
          </p:cNvSpPr>
          <p:nvPr>
            <p:ph idx="1"/>
          </p:nvPr>
        </p:nvSpPr>
        <p:spPr>
          <a:xfrm>
            <a:off x="457200" y="1371600"/>
            <a:ext cx="7239000" cy="4846320"/>
          </a:xfrm>
        </p:spPr>
        <p:txBody>
          <a:bodyPr/>
          <a:lstStyle/>
          <a:p>
            <a:r>
              <a:rPr lang="en-US" b="1" dirty="0" smtClean="0"/>
              <a:t>How Can a Caregiver Encourage These?</a:t>
            </a:r>
          </a:p>
        </p:txBody>
      </p:sp>
      <p:pic>
        <p:nvPicPr>
          <p:cNvPr id="2050" name="Picture 2" descr="C:\Documents and Settings\All Users\Documents\Temp\Temporary Internet Files\Content.IE5\K02NFWB3\MPj04392810000[1].jpg"/>
          <p:cNvPicPr>
            <a:picLocks noChangeAspect="1" noChangeArrowheads="1"/>
          </p:cNvPicPr>
          <p:nvPr/>
        </p:nvPicPr>
        <p:blipFill>
          <a:blip r:embed="rId3" cstate="print"/>
          <a:srcRect/>
          <a:stretch>
            <a:fillRect/>
          </a:stretch>
        </p:blipFill>
        <p:spPr bwMode="auto">
          <a:xfrm>
            <a:off x="304800" y="2514600"/>
            <a:ext cx="2514213" cy="3962400"/>
          </a:xfrm>
          <a:prstGeom prst="rect">
            <a:avLst/>
          </a:prstGeom>
          <a:noFill/>
        </p:spPr>
      </p:pic>
      <p:sp>
        <p:nvSpPr>
          <p:cNvPr id="6" name="TextBox 5"/>
          <p:cNvSpPr txBox="1"/>
          <p:nvPr/>
        </p:nvSpPr>
        <p:spPr>
          <a:xfrm>
            <a:off x="0" y="1828800"/>
            <a:ext cx="8077200" cy="2031325"/>
          </a:xfrm>
          <a:prstGeom prst="rect">
            <a:avLst/>
          </a:prstGeom>
          <a:noFill/>
        </p:spPr>
        <p:txBody>
          <a:bodyPr wrap="square" rtlCol="0">
            <a:spAutoFit/>
          </a:bodyPr>
          <a:lstStyle/>
          <a:p>
            <a:pPr lvl="4"/>
            <a:r>
              <a:rPr lang="en-US" b="1" dirty="0" smtClean="0"/>
              <a:t>Release control</a:t>
            </a:r>
          </a:p>
          <a:p>
            <a:pPr lvl="4"/>
            <a:r>
              <a:rPr lang="en-US" b="1" dirty="0" smtClean="0"/>
              <a:t>Provide choices for them </a:t>
            </a:r>
          </a:p>
          <a:p>
            <a:pPr lvl="4"/>
            <a:r>
              <a:rPr lang="en-US" b="1" dirty="0" smtClean="0"/>
              <a:t>Set them up for successes</a:t>
            </a:r>
          </a:p>
          <a:p>
            <a:pPr lvl="4"/>
            <a:r>
              <a:rPr lang="en-US" b="1" dirty="0" smtClean="0"/>
              <a:t>Set an example </a:t>
            </a:r>
          </a:p>
          <a:p>
            <a:pPr lvl="4"/>
            <a:r>
              <a:rPr lang="en-US" b="1" dirty="0" smtClean="0"/>
              <a:t>Let them know that you are here to help if they need it Do it with them not for them</a:t>
            </a:r>
          </a:p>
          <a:p>
            <a:pPr lvl="4"/>
            <a:r>
              <a:rPr lang="en-US" b="1" dirty="0" smtClean="0"/>
              <a:t>Sing your instructions instead of speak them</a:t>
            </a:r>
            <a:endParaRPr lang="en-US" dirty="0"/>
          </a:p>
        </p:txBody>
      </p:sp>
      <p:sp>
        <p:nvSpPr>
          <p:cNvPr id="7" name="Title 1"/>
          <p:cNvSpPr txBox="1">
            <a:spLocks/>
          </p:cNvSpPr>
          <p:nvPr/>
        </p:nvSpPr>
        <p:spPr>
          <a:xfrm>
            <a:off x="2971800" y="3962400"/>
            <a:ext cx="4419600" cy="5334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Sit Down – London Bridges</a:t>
            </a:r>
            <a:endParaRPr kumimoji="0" lang="en-US" sz="24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8" name="Rectangle 7"/>
          <p:cNvSpPr/>
          <p:nvPr/>
        </p:nvSpPr>
        <p:spPr>
          <a:xfrm>
            <a:off x="3124200" y="4495800"/>
            <a:ext cx="4572000" cy="1477328"/>
          </a:xfrm>
          <a:prstGeom prst="rect">
            <a:avLst/>
          </a:prstGeom>
        </p:spPr>
        <p:txBody>
          <a:bodyPr>
            <a:spAutoFit/>
          </a:bodyPr>
          <a:lstStyle/>
          <a:p>
            <a:pPr>
              <a:buNone/>
            </a:pPr>
            <a:r>
              <a:rPr lang="en-US" dirty="0" smtClean="0"/>
              <a:t>Play times over let’s sit down.</a:t>
            </a:r>
          </a:p>
          <a:p>
            <a:pPr>
              <a:buNone/>
            </a:pPr>
            <a:r>
              <a:rPr lang="en-US" dirty="0" smtClean="0"/>
              <a:t>Let’s sit down</a:t>
            </a:r>
          </a:p>
          <a:p>
            <a:pPr>
              <a:buNone/>
            </a:pPr>
            <a:r>
              <a:rPr lang="en-US" dirty="0" smtClean="0"/>
              <a:t>Let’s sit down</a:t>
            </a:r>
          </a:p>
          <a:p>
            <a:pPr>
              <a:buNone/>
            </a:pPr>
            <a:r>
              <a:rPr lang="en-US" dirty="0" smtClean="0"/>
              <a:t>Play times over let’s sit down</a:t>
            </a:r>
          </a:p>
          <a:p>
            <a:pPr>
              <a:buNone/>
            </a:pPr>
            <a:r>
              <a:rPr lang="en-US" dirty="0" smtClean="0"/>
              <a:t>All kids fall down.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ox(in)">
                                      <p:cBhvr>
                                        <p:cTn id="10" dur="500"/>
                                        <p:tgtEl>
                                          <p:spTgt spid="6">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ox(in)">
                                      <p:cBhvr>
                                        <p:cTn id="13" dur="500"/>
                                        <p:tgtEl>
                                          <p:spTgt spid="6">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ox(in)">
                                      <p:cBhvr>
                                        <p:cTn id="16" dur="500"/>
                                        <p:tgtEl>
                                          <p:spTgt spid="6">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ox(in)">
                                      <p:cBhvr>
                                        <p:cTn id="19" dur="500"/>
                                        <p:tgtEl>
                                          <p:spTgt spid="6">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ox(in)">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sp>
        <p:nvSpPr>
          <p:cNvPr id="4" name="Title 3"/>
          <p:cNvSpPr>
            <a:spLocks noGrp="1"/>
          </p:cNvSpPr>
          <p:nvPr>
            <p:ph type="title"/>
          </p:nvPr>
        </p:nvSpPr>
        <p:spPr>
          <a:xfrm>
            <a:off x="5257800" y="4800600"/>
            <a:ext cx="2590800" cy="1143000"/>
          </a:xfrm>
        </p:spPr>
        <p:txBody>
          <a:bodyPr>
            <a:normAutofit fontScale="90000"/>
          </a:bodyPr>
          <a:lstStyle/>
          <a:p>
            <a:pPr algn="ctr"/>
            <a:r>
              <a:rPr lang="en-US" dirty="0" smtClean="0">
                <a:effectLst>
                  <a:outerShdw blurRad="38100" dist="38100" dir="2700000" algn="tl">
                    <a:srgbClr val="000000">
                      <a:alpha val="43137"/>
                    </a:srgbClr>
                  </a:outerShdw>
                </a:effectLst>
              </a:rPr>
              <a:t>PARACHUTE TIME!</a:t>
            </a:r>
            <a:endParaRPr lang="en-US" dirty="0">
              <a:effectLst>
                <a:outerShdw blurRad="38100" dist="38100" dir="2700000" algn="tl">
                  <a:srgbClr val="000000">
                    <a:alpha val="43137"/>
                  </a:srgbClr>
                </a:outerShdw>
              </a:effectLst>
            </a:endParaRPr>
          </a:p>
        </p:txBody>
      </p:sp>
      <p:pic>
        <p:nvPicPr>
          <p:cNvPr id="1029" name="Picture 5" descr="C:\Documents and Settings\stjohnson\Local Settings\Temporary Internet Files\Content.IE5\NDVFE3VH\MMj02347230000[1].gif"/>
          <p:cNvPicPr>
            <a:picLocks noChangeAspect="1" noChangeArrowheads="1" noCrop="1"/>
          </p:cNvPicPr>
          <p:nvPr/>
        </p:nvPicPr>
        <p:blipFill>
          <a:blip r:embed="rId2" cstate="print"/>
          <a:srcRect/>
          <a:stretch>
            <a:fillRect/>
          </a:stretch>
        </p:blipFill>
        <p:spPr bwMode="auto">
          <a:xfrm>
            <a:off x="-76200" y="0"/>
            <a:ext cx="6324600" cy="632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33400"/>
            <a:ext cx="5729068" cy="2868168"/>
          </a:xfrm>
        </p:spPr>
        <p:txBody>
          <a:bodyPr>
            <a:normAutofit/>
          </a:bodyPr>
          <a:lstStyle/>
          <a:p>
            <a:r>
              <a:rPr lang="en-US" dirty="0" smtClean="0"/>
              <a:t>Child Development:</a:t>
            </a:r>
            <a:br>
              <a:rPr lang="en-US" dirty="0" smtClean="0"/>
            </a:br>
            <a:r>
              <a:rPr lang="en-US" dirty="0" smtClean="0"/>
              <a:t>Unit 5</a:t>
            </a:r>
            <a:br>
              <a:rPr lang="en-US" dirty="0" smtClean="0"/>
            </a:br>
            <a:r>
              <a:rPr lang="en-US" dirty="0" smtClean="0"/>
              <a:t>Preschool</a:t>
            </a:r>
            <a:endParaRPr lang="en-US" dirty="0"/>
          </a:p>
        </p:txBody>
      </p:sp>
      <p:sp>
        <p:nvSpPr>
          <p:cNvPr id="3" name="Subtitle 2"/>
          <p:cNvSpPr>
            <a:spLocks noGrp="1"/>
          </p:cNvSpPr>
          <p:nvPr>
            <p:ph type="subTitle" idx="1"/>
          </p:nvPr>
        </p:nvSpPr>
        <p:spPr/>
        <p:txBody>
          <a:bodyPr/>
          <a:lstStyle/>
          <a:p>
            <a:r>
              <a:rPr lang="en-US" dirty="0" smtClean="0"/>
              <a:t>Preschool Physical Development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Preschool Development Stations</a:t>
            </a:r>
            <a:endParaRPr lang="en-US" dirty="0"/>
          </a:p>
        </p:txBody>
      </p:sp>
      <p:sp>
        <p:nvSpPr>
          <p:cNvPr id="3" name="Content Placeholder 2"/>
          <p:cNvSpPr>
            <a:spLocks noGrp="1"/>
          </p:cNvSpPr>
          <p:nvPr>
            <p:ph idx="1"/>
          </p:nvPr>
        </p:nvSpPr>
        <p:spPr>
          <a:xfrm>
            <a:off x="0" y="1609416"/>
            <a:ext cx="8229600" cy="5248584"/>
          </a:xfrm>
        </p:spPr>
        <p:txBody>
          <a:bodyPr>
            <a:normAutofit fontScale="47500" lnSpcReduction="20000"/>
          </a:bodyPr>
          <a:lstStyle/>
          <a:p>
            <a:pPr>
              <a:buNone/>
            </a:pPr>
            <a:r>
              <a:rPr lang="en-US" b="1" dirty="0" smtClean="0"/>
              <a:t>Center #1:THUMBIES PICTURE </a:t>
            </a:r>
            <a:endParaRPr lang="en-US" dirty="0" smtClean="0"/>
          </a:p>
          <a:p>
            <a:pPr>
              <a:buNone/>
            </a:pPr>
            <a:r>
              <a:rPr lang="en-US" dirty="0" smtClean="0">
                <a:sym typeface="Wingdings"/>
              </a:rPr>
              <a:t></a:t>
            </a:r>
            <a:r>
              <a:rPr lang="en-US" b="1" dirty="0" smtClean="0"/>
              <a:t>Make 4 thumbprints on the paper – anywhere you like.</a:t>
            </a:r>
            <a:endParaRPr lang="en-US" dirty="0" smtClean="0"/>
          </a:p>
          <a:p>
            <a:pPr>
              <a:buNone/>
            </a:pPr>
            <a:r>
              <a:rPr lang="en-US" dirty="0" smtClean="0">
                <a:sym typeface="Wingdings"/>
              </a:rPr>
              <a:t></a:t>
            </a:r>
            <a:r>
              <a:rPr lang="en-US" b="1" dirty="0" smtClean="0"/>
              <a:t>Using other writing utensils, turn these prints into a picture (flower, reindeer, spider…)</a:t>
            </a:r>
            <a:endParaRPr lang="en-US" dirty="0" smtClean="0"/>
          </a:p>
          <a:p>
            <a:pPr>
              <a:buNone/>
            </a:pPr>
            <a:r>
              <a:rPr lang="en-US" dirty="0" smtClean="0">
                <a:sym typeface="Wingdings"/>
              </a:rPr>
              <a:t></a:t>
            </a:r>
            <a:r>
              <a:rPr lang="en-US" b="1" dirty="0" smtClean="0"/>
              <a:t>Now write a </a:t>
            </a:r>
            <a:r>
              <a:rPr lang="en-US" b="1" u="sng" dirty="0" smtClean="0"/>
              <a:t>STORY</a:t>
            </a:r>
            <a:r>
              <a:rPr lang="en-US" b="1" dirty="0" smtClean="0"/>
              <a:t> using the 4 thumbprints.</a:t>
            </a:r>
            <a:endParaRPr lang="en-US" dirty="0" smtClean="0"/>
          </a:p>
          <a:p>
            <a:pPr>
              <a:buNone/>
            </a:pPr>
            <a:r>
              <a:rPr lang="en-US" b="1" dirty="0" smtClean="0"/>
              <a:t>The story needs to have a plot (beginning, middle, and end) and be descriptive.</a:t>
            </a:r>
            <a:endParaRPr lang="en-US" dirty="0" smtClean="0"/>
          </a:p>
          <a:p>
            <a:pPr>
              <a:buNone/>
            </a:pPr>
            <a:r>
              <a:rPr lang="en-US" b="1" dirty="0" smtClean="0"/>
              <a:t>It needs to be 3-5 paragraphs long with 3-5 sentences in each paragraph.  Use correct spelling and grammar.</a:t>
            </a:r>
            <a:endParaRPr lang="en-US" dirty="0" smtClean="0"/>
          </a:p>
          <a:p>
            <a:pPr>
              <a:buNone/>
            </a:pPr>
            <a:r>
              <a:rPr lang="en-US" b="1" dirty="0" smtClean="0"/>
              <a:t> </a:t>
            </a:r>
            <a:endParaRPr lang="en-US" dirty="0" smtClean="0"/>
          </a:p>
          <a:p>
            <a:pPr>
              <a:buNone/>
            </a:pPr>
            <a:r>
              <a:rPr lang="en-US" b="1" dirty="0" smtClean="0"/>
              <a:t>Center #2: PAPER BAG PUPPET</a:t>
            </a:r>
            <a:endParaRPr lang="en-US" dirty="0" smtClean="0"/>
          </a:p>
          <a:p>
            <a:pPr>
              <a:buNone/>
            </a:pPr>
            <a:r>
              <a:rPr lang="en-US" dirty="0" smtClean="0"/>
              <a:t>	Using </a:t>
            </a:r>
            <a:r>
              <a:rPr lang="en-US" b="1" dirty="0" smtClean="0"/>
              <a:t>ONE</a:t>
            </a:r>
            <a:r>
              <a:rPr lang="en-US" dirty="0" smtClean="0"/>
              <a:t> paper bag, some colored paper, and other supplies; create a paper bag puppet.</a:t>
            </a:r>
          </a:p>
          <a:p>
            <a:pPr>
              <a:buNone/>
            </a:pPr>
            <a:r>
              <a:rPr lang="en-US" dirty="0" smtClean="0"/>
              <a:t> </a:t>
            </a:r>
          </a:p>
          <a:p>
            <a:pPr>
              <a:buNone/>
            </a:pPr>
            <a:r>
              <a:rPr lang="en-US" b="1" dirty="0" smtClean="0"/>
              <a:t>Center #3:FRECKLE NAMES and LETTERS</a:t>
            </a:r>
            <a:endParaRPr lang="en-US" dirty="0" smtClean="0"/>
          </a:p>
          <a:p>
            <a:pPr>
              <a:buNone/>
            </a:pPr>
            <a:r>
              <a:rPr lang="en-US" dirty="0" smtClean="0">
                <a:sym typeface="Wingdings"/>
              </a:rPr>
              <a:t></a:t>
            </a:r>
            <a:r>
              <a:rPr lang="en-US" dirty="0" smtClean="0"/>
              <a:t>Hole punch a bunch of colorful dots.</a:t>
            </a:r>
          </a:p>
          <a:p>
            <a:pPr>
              <a:buNone/>
            </a:pPr>
            <a:r>
              <a:rPr lang="en-US" dirty="0" smtClean="0">
                <a:sym typeface="Wingdings"/>
              </a:rPr>
              <a:t></a:t>
            </a:r>
            <a:r>
              <a:rPr lang="en-US" dirty="0" smtClean="0"/>
              <a:t>Write your name on a piece of paper (remember to use an uppercase letter for the first letter and a lowercase letter for the remaining letters).  </a:t>
            </a:r>
          </a:p>
          <a:p>
            <a:pPr>
              <a:buNone/>
            </a:pPr>
            <a:r>
              <a:rPr lang="en-US" dirty="0" smtClean="0">
                <a:sym typeface="Wingdings"/>
              </a:rPr>
              <a:t></a:t>
            </a:r>
            <a:r>
              <a:rPr lang="en-US" dirty="0" smtClean="0"/>
              <a:t>Outline each letter with glue and sprinkle a handful of hole punches over the paper.  Shake off the excess hole punches into the container for somebody else to use later.</a:t>
            </a:r>
          </a:p>
          <a:p>
            <a:pPr>
              <a:buNone/>
            </a:pPr>
            <a:r>
              <a:rPr lang="en-US" dirty="0" smtClean="0">
                <a:sym typeface="Wingdings"/>
              </a:rPr>
              <a:t></a:t>
            </a:r>
            <a:r>
              <a:rPr lang="en-US" dirty="0" smtClean="0"/>
              <a:t>Only using the glue and hole punches, decorate your name paper </a:t>
            </a:r>
          </a:p>
          <a:p>
            <a:pPr>
              <a:buNone/>
            </a:pPr>
            <a:r>
              <a:rPr lang="en-US" b="1" dirty="0" smtClean="0"/>
              <a:t> </a:t>
            </a:r>
            <a:endParaRPr lang="en-US" dirty="0" smtClean="0"/>
          </a:p>
          <a:p>
            <a:pPr>
              <a:buNone/>
            </a:pPr>
            <a:r>
              <a:rPr lang="en-US" b="1" dirty="0" smtClean="0"/>
              <a:t>Center #4: POPSICKLE STICK PUZZLE</a:t>
            </a:r>
            <a:endParaRPr lang="en-US" dirty="0" smtClean="0"/>
          </a:p>
          <a:p>
            <a:pPr>
              <a:buNone/>
            </a:pPr>
            <a:r>
              <a:rPr lang="en-US" dirty="0" smtClean="0"/>
              <a:t>Using </a:t>
            </a:r>
            <a:r>
              <a:rPr lang="en-US" u="sng" dirty="0" smtClean="0"/>
              <a:t>at least 5 sticks</a:t>
            </a:r>
            <a:r>
              <a:rPr lang="en-US" dirty="0" smtClean="0"/>
              <a:t>, make a puzzle.  Lay the popsicle sticks out and draw a large picture that covers all of the sticks.  Mix the sticks up and have somebody put your puzzle together.</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Center #6: MAGIC PAINTING</a:t>
            </a:r>
            <a:endParaRPr lang="en-US" dirty="0" smtClean="0"/>
          </a:p>
          <a:p>
            <a:r>
              <a:rPr lang="en-US" dirty="0" smtClean="0"/>
              <a:t>Using the white crayons, draw a picture or a design on the white paper.  Paint over it with your choice of water color paint.  Keep the paint, paint tray, and water cups clean for the next person. </a:t>
            </a:r>
          </a:p>
          <a:p>
            <a:r>
              <a:rPr lang="en-US" dirty="0" smtClean="0"/>
              <a:t> </a:t>
            </a:r>
          </a:p>
          <a:p>
            <a:r>
              <a:rPr lang="en-US" b="1" dirty="0" smtClean="0"/>
              <a:t>Center #7: PRESCHOOL GAMES  (Don’t Spill the Beans, Don’t Break The Ice, Toss Across, Ring Toss)</a:t>
            </a:r>
            <a:endParaRPr lang="en-US" dirty="0" smtClean="0"/>
          </a:p>
          <a:p>
            <a:r>
              <a:rPr lang="en-US" dirty="0" smtClean="0"/>
              <a:t>Choose a game and play it with a friend.  Remember to play by the rules and to be a good sport.</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 Quiz #2</a:t>
            </a:r>
            <a:endParaRPr lang="en-US" dirty="0"/>
          </a:p>
        </p:txBody>
      </p:sp>
      <p:sp>
        <p:nvSpPr>
          <p:cNvPr id="3" name="Content Placeholder 2"/>
          <p:cNvSpPr>
            <a:spLocks noGrp="1"/>
          </p:cNvSpPr>
          <p:nvPr>
            <p:ph idx="1"/>
          </p:nvPr>
        </p:nvSpPr>
        <p:spPr/>
        <p:txBody>
          <a:bodyPr/>
          <a:lstStyle/>
          <a:p>
            <a:pPr>
              <a:buNone/>
            </a:pPr>
            <a:r>
              <a:rPr lang="en-US" dirty="0" smtClean="0"/>
              <a:t>1.  Of the following, which are often a toddler’s FIRST words:</a:t>
            </a:r>
          </a:p>
          <a:p>
            <a:pPr marL="514350" indent="-514350">
              <a:buAutoNum type="alphaUcPeriod"/>
            </a:pPr>
            <a:r>
              <a:rPr lang="en-US" dirty="0" smtClean="0"/>
              <a:t>Animal sounds like “MOO”    </a:t>
            </a:r>
          </a:p>
          <a:p>
            <a:pPr marL="514350" indent="-514350">
              <a:buAutoNum type="alphaUcPeriod"/>
            </a:pPr>
            <a:r>
              <a:rPr lang="en-US" dirty="0" smtClean="0"/>
              <a:t>Verbs like “RUN”</a:t>
            </a:r>
          </a:p>
          <a:p>
            <a:pPr marL="514350" indent="-514350">
              <a:buAutoNum type="alphaUcPeriod"/>
            </a:pPr>
            <a:r>
              <a:rPr lang="en-US" dirty="0" smtClean="0"/>
              <a:t>Adjectives like “HOT”</a:t>
            </a:r>
            <a:r>
              <a:rPr lang="en-US" b="1" dirty="0" smtClean="0"/>
              <a:t>             </a:t>
            </a:r>
          </a:p>
          <a:p>
            <a:pPr marL="514350" indent="-514350">
              <a:buAutoNum type="alphaUcPeriod"/>
            </a:pPr>
            <a:r>
              <a:rPr lang="en-US" dirty="0" smtClean="0"/>
              <a:t>Nouns like “APPLE”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 Quiz #2</a:t>
            </a:r>
            <a:endParaRPr lang="en-US" dirty="0"/>
          </a:p>
        </p:txBody>
      </p:sp>
      <p:sp>
        <p:nvSpPr>
          <p:cNvPr id="3" name="Content Placeholder 2"/>
          <p:cNvSpPr>
            <a:spLocks noGrp="1"/>
          </p:cNvSpPr>
          <p:nvPr>
            <p:ph idx="1"/>
          </p:nvPr>
        </p:nvSpPr>
        <p:spPr/>
        <p:txBody>
          <a:bodyPr/>
          <a:lstStyle/>
          <a:p>
            <a:pPr>
              <a:buNone/>
            </a:pPr>
            <a:r>
              <a:rPr lang="en-US" dirty="0" smtClean="0"/>
              <a:t>2. Parents can encourage language development by:</a:t>
            </a:r>
          </a:p>
          <a:p>
            <a:pPr>
              <a:buNone/>
            </a:pPr>
            <a:r>
              <a:rPr lang="en-US" dirty="0" smtClean="0"/>
              <a:t>	A.  Being a good language model for the toddler</a:t>
            </a:r>
          </a:p>
          <a:p>
            <a:pPr>
              <a:buNone/>
            </a:pPr>
            <a:r>
              <a:rPr lang="en-US" dirty="0" smtClean="0"/>
              <a:t>	B.  Talking baby talk to the toddler</a:t>
            </a:r>
          </a:p>
          <a:p>
            <a:pPr>
              <a:buNone/>
            </a:pPr>
            <a:r>
              <a:rPr lang="en-US" dirty="0" smtClean="0"/>
              <a:t>	C.  Ignoring the child when they talk</a:t>
            </a:r>
          </a:p>
          <a:p>
            <a:pPr>
              <a:buNone/>
            </a:pPr>
            <a:r>
              <a:rPr lang="en-US" dirty="0" smtClean="0"/>
              <a:t>	D.  Correct and punish the child when they make language mistakes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 Quiz #2</a:t>
            </a:r>
            <a:endParaRPr lang="en-US" dirty="0"/>
          </a:p>
        </p:txBody>
      </p:sp>
      <p:sp>
        <p:nvSpPr>
          <p:cNvPr id="3" name="Content Placeholder 2"/>
          <p:cNvSpPr>
            <a:spLocks noGrp="1"/>
          </p:cNvSpPr>
          <p:nvPr>
            <p:ph idx="1"/>
          </p:nvPr>
        </p:nvSpPr>
        <p:spPr/>
        <p:txBody>
          <a:bodyPr>
            <a:normAutofit/>
          </a:bodyPr>
          <a:lstStyle/>
          <a:p>
            <a:pPr>
              <a:buNone/>
            </a:pPr>
            <a:r>
              <a:rPr lang="en-US" dirty="0" smtClean="0"/>
              <a:t>3.  If your child receives a difficult puzzle for their 2nd birthday, you should:</a:t>
            </a:r>
          </a:p>
          <a:p>
            <a:pPr>
              <a:buNone/>
            </a:pPr>
            <a:r>
              <a:rPr lang="en-US" dirty="0" smtClean="0"/>
              <a:t>	A.  Make the child play with it so the person who gave the gift knows it is appreciated</a:t>
            </a:r>
          </a:p>
          <a:p>
            <a:pPr>
              <a:buNone/>
            </a:pPr>
            <a:r>
              <a:rPr lang="en-US" dirty="0" smtClean="0"/>
              <a:t>	B.  Do the puzzle for the child</a:t>
            </a:r>
          </a:p>
          <a:p>
            <a:pPr>
              <a:buNone/>
            </a:pPr>
            <a:r>
              <a:rPr lang="en-US" dirty="0" smtClean="0"/>
              <a:t>	C.  Let the child play with the puzzle, but don’t force them to put it together correctly</a:t>
            </a:r>
          </a:p>
          <a:p>
            <a:pPr>
              <a:buNone/>
            </a:pPr>
            <a:r>
              <a:rPr lang="en-US" dirty="0" smtClean="0"/>
              <a:t>	D.  Throw the puzzle away since it is too hard</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 Quiz #2</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4. A good toy for toddler make-believe play is:</a:t>
            </a:r>
          </a:p>
          <a:p>
            <a:pPr>
              <a:buNone/>
            </a:pPr>
            <a:r>
              <a:rPr lang="en-US" dirty="0" smtClean="0"/>
              <a:t>	A.  Pull toy                              C.  Rattle</a:t>
            </a:r>
          </a:p>
          <a:p>
            <a:pPr>
              <a:buNone/>
            </a:pPr>
            <a:r>
              <a:rPr lang="en-US" dirty="0" smtClean="0"/>
              <a:t>	B.  Toy phone                          D.  Book</a:t>
            </a:r>
          </a:p>
          <a:p>
            <a:endParaRPr lang="en-US" dirty="0" smtClean="0"/>
          </a:p>
          <a:p>
            <a:pPr>
              <a:buNone/>
            </a:pPr>
            <a:r>
              <a:rPr lang="en-US" dirty="0" smtClean="0"/>
              <a:t>5. A child learning new concepts that do not really make sense to them is in which stage of Piaget</a:t>
            </a:r>
          </a:p>
          <a:p>
            <a:pPr>
              <a:buNone/>
            </a:pPr>
            <a:r>
              <a:rPr lang="en-US" dirty="0" smtClean="0"/>
              <a:t>	A.  </a:t>
            </a:r>
            <a:r>
              <a:rPr lang="en-US" dirty="0" err="1" smtClean="0"/>
              <a:t>Sensorimotor</a:t>
            </a:r>
            <a:endParaRPr lang="en-US" dirty="0" smtClean="0"/>
          </a:p>
          <a:p>
            <a:pPr>
              <a:buNone/>
            </a:pPr>
            <a:r>
              <a:rPr lang="en-US" dirty="0" smtClean="0"/>
              <a:t>	B.  Autonomy vs. Shame and Doubt</a:t>
            </a:r>
          </a:p>
          <a:p>
            <a:pPr>
              <a:buNone/>
            </a:pPr>
            <a:r>
              <a:rPr lang="en-US" dirty="0" smtClean="0"/>
              <a:t>	C.  Pre-operational</a:t>
            </a:r>
          </a:p>
          <a:p>
            <a:pPr>
              <a:buNone/>
            </a:pPr>
            <a:r>
              <a:rPr lang="en-US" dirty="0" smtClean="0"/>
              <a:t>   D.  Formal operational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Child Development</a:t>
            </a:r>
            <a:endParaRPr lang="en-US" dirty="0"/>
          </a:p>
        </p:txBody>
      </p:sp>
      <p:sp>
        <p:nvSpPr>
          <p:cNvPr id="5" name="Text Placeholder 4"/>
          <p:cNvSpPr>
            <a:spLocks noGrp="1"/>
          </p:cNvSpPr>
          <p:nvPr>
            <p:ph type="body" idx="1"/>
          </p:nvPr>
        </p:nvSpPr>
        <p:spPr/>
        <p:txBody>
          <a:bodyPr/>
          <a:lstStyle/>
          <a:p>
            <a:r>
              <a:rPr lang="en-US" dirty="0" smtClean="0"/>
              <a:t>5B Tuesday Reality Baby</a:t>
            </a:r>
            <a:endParaRPr lang="en-US" dirty="0"/>
          </a:p>
        </p:txBody>
      </p:sp>
      <p:sp>
        <p:nvSpPr>
          <p:cNvPr id="7" name="Text Placeholder 6"/>
          <p:cNvSpPr>
            <a:spLocks noGrp="1"/>
          </p:cNvSpPr>
          <p:nvPr>
            <p:ph type="body" sz="half" idx="3"/>
          </p:nvPr>
        </p:nvSpPr>
        <p:spPr/>
        <p:txBody>
          <a:bodyPr/>
          <a:lstStyle/>
          <a:p>
            <a:r>
              <a:rPr lang="en-US" dirty="0" smtClean="0"/>
              <a:t>Children’s Book</a:t>
            </a:r>
            <a:endParaRPr lang="en-US" dirty="0"/>
          </a:p>
        </p:txBody>
      </p:sp>
      <p:sp>
        <p:nvSpPr>
          <p:cNvPr id="6" name="Content Placeholder 5"/>
          <p:cNvSpPr>
            <a:spLocks noGrp="1"/>
          </p:cNvSpPr>
          <p:nvPr>
            <p:ph sz="quarter" idx="2"/>
          </p:nvPr>
        </p:nvSpPr>
        <p:spPr/>
        <p:txBody>
          <a:bodyPr>
            <a:normAutofit/>
          </a:bodyPr>
          <a:lstStyle/>
          <a:p>
            <a:r>
              <a:rPr lang="en-US" sz="3000" b="1" dirty="0" err="1" smtClean="0"/>
              <a:t>Teddi</a:t>
            </a:r>
            <a:endParaRPr lang="en-US" sz="3000" b="1" dirty="0" smtClean="0"/>
          </a:p>
          <a:p>
            <a:r>
              <a:rPr lang="en-US" sz="3000" b="1" dirty="0" smtClean="0"/>
              <a:t>Jenny J.</a:t>
            </a:r>
          </a:p>
          <a:p>
            <a:r>
              <a:rPr lang="en-US" sz="3000" b="1" dirty="0" err="1" smtClean="0"/>
              <a:t>Madi</a:t>
            </a:r>
            <a:r>
              <a:rPr lang="en-US" sz="3000" b="1" dirty="0" smtClean="0"/>
              <a:t> S.</a:t>
            </a:r>
          </a:p>
          <a:p>
            <a:r>
              <a:rPr lang="en-US" sz="3000" b="1" dirty="0" smtClean="0"/>
              <a:t>Taylor R.</a:t>
            </a:r>
            <a:endParaRPr lang="en-US" sz="3000" b="1" dirty="0"/>
          </a:p>
        </p:txBody>
      </p:sp>
      <p:sp>
        <p:nvSpPr>
          <p:cNvPr id="8" name="Content Placeholder 7"/>
          <p:cNvSpPr>
            <a:spLocks noGrp="1"/>
          </p:cNvSpPr>
          <p:nvPr>
            <p:ph sz="quarter" idx="4"/>
          </p:nvPr>
        </p:nvSpPr>
        <p:spPr/>
        <p:txBody>
          <a:bodyPr>
            <a:normAutofit/>
          </a:bodyPr>
          <a:lstStyle/>
          <a:p>
            <a:r>
              <a:rPr lang="en-US" sz="4500" b="1" dirty="0" err="1" smtClean="0"/>
              <a:t>Madi</a:t>
            </a:r>
            <a:endParaRPr lang="en-US" sz="4500" b="1" dirty="0" smtClean="0"/>
          </a:p>
          <a:p>
            <a:r>
              <a:rPr lang="en-US" sz="4500" b="1" dirty="0" err="1" smtClean="0"/>
              <a:t>Charee</a:t>
            </a:r>
            <a:endParaRPr lang="en-US" sz="4500" b="1" dirty="0" smtClean="0"/>
          </a:p>
          <a:p>
            <a:endParaRPr lang="en-US" sz="4500" b="1" dirty="0"/>
          </a:p>
          <a:p>
            <a:r>
              <a:rPr lang="en-US" sz="4500" b="1" dirty="0" err="1" smtClean="0"/>
              <a:t>Keresha</a:t>
            </a:r>
            <a:endParaRPr lang="en-US" sz="45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Development</a:t>
            </a:r>
            <a:endParaRPr lang="en-US" dirty="0"/>
          </a:p>
        </p:txBody>
      </p:sp>
      <p:sp>
        <p:nvSpPr>
          <p:cNvPr id="3" name="Text Placeholder 2"/>
          <p:cNvSpPr>
            <a:spLocks noGrp="1"/>
          </p:cNvSpPr>
          <p:nvPr>
            <p:ph type="body" idx="1"/>
          </p:nvPr>
        </p:nvSpPr>
        <p:spPr/>
        <p:txBody>
          <a:bodyPr/>
          <a:lstStyle/>
          <a:p>
            <a:r>
              <a:rPr lang="en-US" dirty="0" smtClean="0"/>
              <a:t>6B Tuesday Reality Baby</a:t>
            </a:r>
            <a:endParaRPr lang="en-US" dirty="0"/>
          </a:p>
        </p:txBody>
      </p:sp>
      <p:sp>
        <p:nvSpPr>
          <p:cNvPr id="4" name="Text Placeholder 3"/>
          <p:cNvSpPr>
            <a:spLocks noGrp="1"/>
          </p:cNvSpPr>
          <p:nvPr>
            <p:ph type="body" sz="half" idx="3"/>
          </p:nvPr>
        </p:nvSpPr>
        <p:spPr/>
        <p:txBody>
          <a:bodyPr/>
          <a:lstStyle/>
          <a:p>
            <a:r>
              <a:rPr lang="en-US" dirty="0" smtClean="0"/>
              <a:t>Children’s Book</a:t>
            </a:r>
            <a:endParaRPr lang="en-US" dirty="0"/>
          </a:p>
        </p:txBody>
      </p:sp>
      <p:sp>
        <p:nvSpPr>
          <p:cNvPr id="5" name="Content Placeholder 4"/>
          <p:cNvSpPr>
            <a:spLocks noGrp="1"/>
          </p:cNvSpPr>
          <p:nvPr>
            <p:ph sz="quarter" idx="2"/>
          </p:nvPr>
        </p:nvSpPr>
        <p:spPr/>
        <p:txBody>
          <a:bodyPr>
            <a:normAutofit/>
          </a:bodyPr>
          <a:lstStyle/>
          <a:p>
            <a:r>
              <a:rPr lang="en-US" sz="3500" b="1" dirty="0" err="1" smtClean="0"/>
              <a:t>Sina</a:t>
            </a:r>
            <a:endParaRPr lang="en-US" sz="3500" b="1" dirty="0" smtClean="0"/>
          </a:p>
          <a:p>
            <a:r>
              <a:rPr lang="en-US" sz="3500" b="1" dirty="0" smtClean="0"/>
              <a:t>Amelia</a:t>
            </a:r>
          </a:p>
          <a:p>
            <a:r>
              <a:rPr lang="en-US" sz="3500" b="1" dirty="0" err="1" smtClean="0"/>
              <a:t>Makayla</a:t>
            </a:r>
            <a:endParaRPr lang="en-US" sz="3500" b="1" dirty="0" smtClean="0"/>
          </a:p>
          <a:p>
            <a:r>
              <a:rPr lang="en-US" sz="3500" b="1" dirty="0" smtClean="0"/>
              <a:t>Haley</a:t>
            </a:r>
          </a:p>
          <a:p>
            <a:r>
              <a:rPr lang="en-US" sz="3500" b="1" dirty="0" err="1" smtClean="0"/>
              <a:t>Lynsee</a:t>
            </a:r>
            <a:endParaRPr lang="en-US" sz="3500" b="1" dirty="0" smtClean="0"/>
          </a:p>
          <a:p>
            <a:pPr marL="0" indent="0">
              <a:buNone/>
            </a:pPr>
            <a:endParaRPr lang="en-US" sz="3500" b="1" dirty="0"/>
          </a:p>
        </p:txBody>
      </p:sp>
      <p:sp>
        <p:nvSpPr>
          <p:cNvPr id="6" name="Content Placeholder 5"/>
          <p:cNvSpPr>
            <a:spLocks noGrp="1"/>
          </p:cNvSpPr>
          <p:nvPr>
            <p:ph sz="quarter" idx="4"/>
          </p:nvPr>
        </p:nvSpPr>
        <p:spPr/>
        <p:txBody>
          <a:bodyPr>
            <a:normAutofit/>
          </a:bodyPr>
          <a:lstStyle/>
          <a:p>
            <a:r>
              <a:rPr lang="en-US" sz="4500" b="1" dirty="0" smtClean="0"/>
              <a:t>Haley</a:t>
            </a:r>
          </a:p>
          <a:p>
            <a:r>
              <a:rPr lang="en-US" sz="4500" b="1" dirty="0" err="1" smtClean="0"/>
              <a:t>Lynsee</a:t>
            </a:r>
            <a:endParaRPr lang="en-US" sz="4500" b="1" dirty="0" smtClean="0"/>
          </a:p>
          <a:p>
            <a:endParaRPr lang="en-US" sz="4500" b="1" dirty="0"/>
          </a:p>
          <a:p>
            <a:r>
              <a:rPr lang="en-US" sz="4500" b="1" dirty="0" smtClean="0"/>
              <a:t>Melanie</a:t>
            </a:r>
          </a:p>
          <a:p>
            <a:r>
              <a:rPr lang="en-US" sz="4500" b="1" dirty="0" err="1" smtClean="0"/>
              <a:t>Shae</a:t>
            </a:r>
            <a:endParaRPr lang="en-US" sz="4500" b="1" dirty="0" smtClean="0"/>
          </a:p>
          <a:p>
            <a:endParaRPr lang="en-US" sz="45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sz="3200" dirty="0" smtClean="0"/>
              <a:t>Preschool Physical Development</a:t>
            </a:r>
            <a:endParaRPr lang="en-US" sz="3200" dirty="0"/>
          </a:p>
        </p:txBody>
      </p:sp>
      <p:sp>
        <p:nvSpPr>
          <p:cNvPr id="3" name="Content Placeholder 2"/>
          <p:cNvSpPr>
            <a:spLocks noGrp="1"/>
          </p:cNvSpPr>
          <p:nvPr>
            <p:ph idx="1"/>
          </p:nvPr>
        </p:nvSpPr>
        <p:spPr>
          <a:xfrm>
            <a:off x="533400" y="838200"/>
            <a:ext cx="7239000" cy="5486400"/>
          </a:xfrm>
        </p:spPr>
        <p:txBody>
          <a:bodyPr>
            <a:normAutofit fontScale="85000" lnSpcReduction="20000"/>
          </a:bodyPr>
          <a:lstStyle/>
          <a:p>
            <a:pPr hangingPunct="0"/>
            <a:r>
              <a:rPr lang="en-US" b="1" dirty="0"/>
              <a:t>	</a:t>
            </a:r>
            <a:r>
              <a:rPr lang="en-US" b="1" dirty="0" smtClean="0"/>
              <a:t>   </a:t>
            </a:r>
            <a:r>
              <a:rPr lang="en-US" dirty="0" smtClean="0"/>
              <a:t>Children </a:t>
            </a:r>
            <a:r>
              <a:rPr lang="en-US" dirty="0"/>
              <a:t>ages </a:t>
            </a:r>
            <a:r>
              <a:rPr lang="en-US" dirty="0" smtClean="0"/>
              <a:t>3-5 </a:t>
            </a:r>
            <a:r>
              <a:rPr lang="en-US" dirty="0"/>
              <a:t>are often called </a:t>
            </a:r>
            <a:r>
              <a:rPr lang="en-US" dirty="0" smtClean="0"/>
              <a:t>preschoolers.</a:t>
            </a:r>
            <a:endParaRPr lang="en-US" dirty="0"/>
          </a:p>
          <a:p>
            <a:pPr hangingPunct="0"/>
            <a:endParaRPr lang="en-US" dirty="0"/>
          </a:p>
          <a:p>
            <a:pPr hangingPunct="0"/>
            <a:r>
              <a:rPr lang="en-US" b="1" dirty="0"/>
              <a:t>	</a:t>
            </a:r>
            <a:r>
              <a:rPr lang="en-US" b="1" dirty="0" smtClean="0"/>
              <a:t>   </a:t>
            </a:r>
            <a:r>
              <a:rPr lang="en-US" dirty="0" smtClean="0"/>
              <a:t>Growth                    in </a:t>
            </a:r>
            <a:r>
              <a:rPr lang="en-US" dirty="0"/>
              <a:t>the preschool years.  The average yearly increase is 2 ½ to 3 inches.</a:t>
            </a:r>
          </a:p>
          <a:p>
            <a:pPr hangingPunct="0"/>
            <a:endParaRPr lang="en-US" dirty="0"/>
          </a:p>
          <a:p>
            <a:pPr hangingPunct="0"/>
            <a:r>
              <a:rPr lang="en-US" b="1" dirty="0"/>
              <a:t>	</a:t>
            </a:r>
            <a:r>
              <a:rPr lang="en-US" b="1" dirty="0" smtClean="0"/>
              <a:t>   </a:t>
            </a:r>
            <a:r>
              <a:rPr lang="en-US" dirty="0" smtClean="0"/>
              <a:t>Most </a:t>
            </a:r>
            <a:r>
              <a:rPr lang="en-US" dirty="0"/>
              <a:t>children </a:t>
            </a:r>
            <a:r>
              <a:rPr lang="en-US" dirty="0" smtClean="0"/>
              <a:t>        about </a:t>
            </a:r>
            <a:r>
              <a:rPr lang="en-US" dirty="0"/>
              <a:t>4-5 pounds </a:t>
            </a:r>
            <a:r>
              <a:rPr lang="en-US" b="1" u="sng" dirty="0"/>
              <a:t>per year </a:t>
            </a:r>
            <a:r>
              <a:rPr lang="en-US" dirty="0"/>
              <a:t>during the preschool age.</a:t>
            </a:r>
          </a:p>
          <a:p>
            <a:pPr hangingPunct="0"/>
            <a:endParaRPr lang="en-US" dirty="0"/>
          </a:p>
          <a:p>
            <a:pPr hangingPunct="0"/>
            <a:r>
              <a:rPr lang="en-US" b="1" dirty="0"/>
              <a:t>	</a:t>
            </a:r>
            <a:r>
              <a:rPr lang="en-US" b="1" dirty="0" smtClean="0"/>
              <a:t>   </a:t>
            </a:r>
            <a:r>
              <a:rPr lang="en-US" dirty="0" smtClean="0"/>
              <a:t>Size </a:t>
            </a:r>
            <a:r>
              <a:rPr lang="en-US" dirty="0"/>
              <a:t>of preschoolers vary due to individual growth patterns.  </a:t>
            </a:r>
          </a:p>
          <a:p>
            <a:pPr hangingPunct="0"/>
            <a:endParaRPr lang="en-US" dirty="0"/>
          </a:p>
          <a:p>
            <a:r>
              <a:rPr lang="en-US" b="1" dirty="0"/>
              <a:t>	</a:t>
            </a:r>
            <a:r>
              <a:rPr lang="en-US" b="1" dirty="0" smtClean="0"/>
              <a:t>   </a:t>
            </a:r>
            <a:r>
              <a:rPr lang="en-US" dirty="0" smtClean="0"/>
              <a:t>During </a:t>
            </a:r>
            <a:r>
              <a:rPr lang="en-US" dirty="0"/>
              <a:t>this age, the body becomes straighter and slimmer, legs continue to grow rapidly, </a:t>
            </a:r>
            <a:r>
              <a:rPr lang="en-US" dirty="0" smtClean="0"/>
              <a:t>their neck gets longer, and </a:t>
            </a:r>
            <a:r>
              <a:rPr lang="en-US" dirty="0"/>
              <a:t>the torso flattens and </a:t>
            </a:r>
            <a:r>
              <a:rPr lang="en-US" dirty="0" smtClean="0"/>
              <a:t>widens. They are losing the baby appearance and looking more like a big kid.</a:t>
            </a:r>
            <a:endParaRPr lang="en-US" dirty="0"/>
          </a:p>
        </p:txBody>
      </p:sp>
      <p:cxnSp>
        <p:nvCxnSpPr>
          <p:cNvPr id="5" name="Straight Arrow Connector 4"/>
          <p:cNvCxnSpPr/>
          <p:nvPr/>
        </p:nvCxnSpPr>
        <p:spPr>
          <a:xfrm>
            <a:off x="381000" y="6248400"/>
            <a:ext cx="2667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1447800"/>
            <a:ext cx="461986" cy="369332"/>
          </a:xfrm>
          <a:prstGeom prst="rect">
            <a:avLst/>
          </a:prstGeom>
          <a:noFill/>
        </p:spPr>
        <p:txBody>
          <a:bodyPr wrap="none" rtlCol="0">
            <a:spAutoFit/>
          </a:bodyPr>
          <a:lstStyle/>
          <a:p>
            <a:r>
              <a:rPr lang="en-US" dirty="0" smtClean="0"/>
              <a:t>Q1</a:t>
            </a:r>
            <a:endParaRPr lang="en-US" dirty="0"/>
          </a:p>
        </p:txBody>
      </p:sp>
      <p:sp>
        <p:nvSpPr>
          <p:cNvPr id="12" name="TextBox 11"/>
          <p:cNvSpPr txBox="1"/>
          <p:nvPr/>
        </p:nvSpPr>
        <p:spPr>
          <a:xfrm>
            <a:off x="1295400" y="685800"/>
            <a:ext cx="609600" cy="461665"/>
          </a:xfrm>
          <a:prstGeom prst="rect">
            <a:avLst/>
          </a:prstGeom>
          <a:noFill/>
        </p:spPr>
        <p:txBody>
          <a:bodyPr wrap="square" rtlCol="0">
            <a:spAutoFit/>
          </a:bodyPr>
          <a:lstStyle/>
          <a:p>
            <a:r>
              <a:rPr lang="en-US" sz="2400" b="1" dirty="0" smtClean="0"/>
              <a:t>1.</a:t>
            </a:r>
            <a:endParaRPr lang="en-US" sz="2400" b="1" dirty="0"/>
          </a:p>
        </p:txBody>
      </p:sp>
      <p:sp>
        <p:nvSpPr>
          <p:cNvPr id="13" name="TextBox 12"/>
          <p:cNvSpPr txBox="1"/>
          <p:nvPr/>
        </p:nvSpPr>
        <p:spPr>
          <a:xfrm>
            <a:off x="1295400" y="1600200"/>
            <a:ext cx="685800" cy="461665"/>
          </a:xfrm>
          <a:prstGeom prst="rect">
            <a:avLst/>
          </a:prstGeom>
          <a:noFill/>
        </p:spPr>
        <p:txBody>
          <a:bodyPr wrap="square" rtlCol="0">
            <a:spAutoFit/>
          </a:bodyPr>
          <a:lstStyle/>
          <a:p>
            <a:r>
              <a:rPr lang="en-US" sz="2400" dirty="0" smtClean="0"/>
              <a:t>2.</a:t>
            </a:r>
            <a:endParaRPr lang="en-US" sz="2400" dirty="0"/>
          </a:p>
        </p:txBody>
      </p:sp>
      <p:sp>
        <p:nvSpPr>
          <p:cNvPr id="15" name="TextBox 14"/>
          <p:cNvSpPr txBox="1"/>
          <p:nvPr/>
        </p:nvSpPr>
        <p:spPr>
          <a:xfrm>
            <a:off x="1295400" y="2667000"/>
            <a:ext cx="762000" cy="461665"/>
          </a:xfrm>
          <a:prstGeom prst="rect">
            <a:avLst/>
          </a:prstGeom>
          <a:noFill/>
        </p:spPr>
        <p:txBody>
          <a:bodyPr wrap="square" rtlCol="0">
            <a:spAutoFit/>
          </a:bodyPr>
          <a:lstStyle/>
          <a:p>
            <a:r>
              <a:rPr lang="en-US" sz="2400" dirty="0" smtClean="0"/>
              <a:t>3.</a:t>
            </a:r>
            <a:endParaRPr lang="en-US" sz="2400" dirty="0"/>
          </a:p>
        </p:txBody>
      </p:sp>
      <p:sp>
        <p:nvSpPr>
          <p:cNvPr id="16" name="TextBox 15"/>
          <p:cNvSpPr txBox="1"/>
          <p:nvPr/>
        </p:nvSpPr>
        <p:spPr>
          <a:xfrm>
            <a:off x="1295400" y="3505200"/>
            <a:ext cx="609600" cy="461665"/>
          </a:xfrm>
          <a:prstGeom prst="rect">
            <a:avLst/>
          </a:prstGeom>
          <a:noFill/>
        </p:spPr>
        <p:txBody>
          <a:bodyPr wrap="square" rtlCol="0">
            <a:spAutoFit/>
          </a:bodyPr>
          <a:lstStyle/>
          <a:p>
            <a:r>
              <a:rPr lang="en-US" sz="2400" dirty="0" smtClean="0"/>
              <a:t>4. </a:t>
            </a:r>
            <a:endParaRPr lang="en-US" sz="2400" dirty="0"/>
          </a:p>
        </p:txBody>
      </p:sp>
      <p:sp>
        <p:nvSpPr>
          <p:cNvPr id="17" name="TextBox 16"/>
          <p:cNvSpPr txBox="1"/>
          <p:nvPr/>
        </p:nvSpPr>
        <p:spPr>
          <a:xfrm>
            <a:off x="1295400" y="4495800"/>
            <a:ext cx="609600" cy="461665"/>
          </a:xfrm>
          <a:prstGeom prst="rect">
            <a:avLst/>
          </a:prstGeom>
          <a:noFill/>
        </p:spPr>
        <p:txBody>
          <a:bodyPr wrap="square" rtlCol="0">
            <a:spAutoFit/>
          </a:bodyPr>
          <a:lstStyle/>
          <a:p>
            <a:r>
              <a:rPr lang="en-US" sz="2400" dirty="0" smtClean="0"/>
              <a:t>5. </a:t>
            </a:r>
            <a:endParaRPr lang="en-US" sz="2400" dirty="0"/>
          </a:p>
        </p:txBody>
      </p:sp>
      <p:sp>
        <p:nvSpPr>
          <p:cNvPr id="18" name="TextBox 17"/>
          <p:cNvSpPr txBox="1"/>
          <p:nvPr/>
        </p:nvSpPr>
        <p:spPr>
          <a:xfrm>
            <a:off x="2895600" y="1676400"/>
            <a:ext cx="1452642" cy="430887"/>
          </a:xfrm>
          <a:prstGeom prst="rect">
            <a:avLst/>
          </a:prstGeom>
          <a:noFill/>
        </p:spPr>
        <p:txBody>
          <a:bodyPr wrap="none" rtlCol="0">
            <a:spAutoFit/>
          </a:bodyPr>
          <a:lstStyle/>
          <a:p>
            <a:r>
              <a:rPr lang="en-US" sz="2200" dirty="0" smtClean="0"/>
              <a:t>Speeds up</a:t>
            </a:r>
            <a:endParaRPr lang="en-US" sz="2200" dirty="0"/>
          </a:p>
        </p:txBody>
      </p:sp>
      <p:sp>
        <p:nvSpPr>
          <p:cNvPr id="19" name="TextBox 18"/>
          <p:cNvSpPr txBox="1"/>
          <p:nvPr/>
        </p:nvSpPr>
        <p:spPr>
          <a:xfrm>
            <a:off x="914400" y="3505200"/>
            <a:ext cx="372218" cy="461665"/>
          </a:xfrm>
          <a:prstGeom prst="rect">
            <a:avLst/>
          </a:prstGeom>
          <a:noFill/>
        </p:spPr>
        <p:txBody>
          <a:bodyPr wrap="none" rtlCol="0">
            <a:spAutoFit/>
          </a:bodyPr>
          <a:lstStyle/>
          <a:p>
            <a:r>
              <a:rPr lang="en-US" sz="2400" b="1" dirty="0" smtClean="0"/>
              <a:t>T</a:t>
            </a:r>
            <a:endParaRPr lang="en-US" sz="2400" dirty="0"/>
          </a:p>
        </p:txBody>
      </p:sp>
      <p:sp>
        <p:nvSpPr>
          <p:cNvPr id="20" name="TextBox 19"/>
          <p:cNvSpPr txBox="1"/>
          <p:nvPr/>
        </p:nvSpPr>
        <p:spPr>
          <a:xfrm>
            <a:off x="2667000" y="1676400"/>
            <a:ext cx="1689886" cy="430887"/>
          </a:xfrm>
          <a:prstGeom prst="rect">
            <a:avLst/>
          </a:prstGeom>
          <a:noFill/>
        </p:spPr>
        <p:txBody>
          <a:bodyPr wrap="none" rtlCol="0">
            <a:spAutoFit/>
          </a:bodyPr>
          <a:lstStyle/>
          <a:p>
            <a:r>
              <a:rPr lang="en-US" sz="2200" b="1" u="sng" dirty="0" smtClean="0"/>
              <a:t>slows down</a:t>
            </a:r>
            <a:endParaRPr lang="en-US" sz="2200" b="1" u="sng" dirty="0"/>
          </a:p>
        </p:txBody>
      </p:sp>
      <p:sp>
        <p:nvSpPr>
          <p:cNvPr id="21" name="TextBox 20"/>
          <p:cNvSpPr txBox="1"/>
          <p:nvPr/>
        </p:nvSpPr>
        <p:spPr>
          <a:xfrm>
            <a:off x="3429000" y="2667000"/>
            <a:ext cx="728084" cy="430887"/>
          </a:xfrm>
          <a:prstGeom prst="rect">
            <a:avLst/>
          </a:prstGeom>
          <a:noFill/>
        </p:spPr>
        <p:txBody>
          <a:bodyPr wrap="none" rtlCol="0">
            <a:spAutoFit/>
          </a:bodyPr>
          <a:lstStyle/>
          <a:p>
            <a:r>
              <a:rPr lang="en-US" sz="2200" b="1" u="sng" dirty="0" smtClean="0"/>
              <a:t>gain</a:t>
            </a:r>
            <a:endParaRPr lang="en-US" sz="2200" u="sng" dirty="0"/>
          </a:p>
        </p:txBody>
      </p:sp>
      <p:sp>
        <p:nvSpPr>
          <p:cNvPr id="22" name="TextBox 21"/>
          <p:cNvSpPr txBox="1"/>
          <p:nvPr/>
        </p:nvSpPr>
        <p:spPr>
          <a:xfrm>
            <a:off x="3505200" y="2667000"/>
            <a:ext cx="712054" cy="430887"/>
          </a:xfrm>
          <a:prstGeom prst="rect">
            <a:avLst/>
          </a:prstGeom>
          <a:noFill/>
        </p:spPr>
        <p:txBody>
          <a:bodyPr wrap="none" rtlCol="0">
            <a:spAutoFit/>
          </a:bodyPr>
          <a:lstStyle/>
          <a:p>
            <a:r>
              <a:rPr lang="en-US" sz="2200" b="1" dirty="0" smtClean="0"/>
              <a:t>lose</a:t>
            </a:r>
            <a:endParaRPr lang="en-US" sz="2200" b="1" dirty="0"/>
          </a:p>
        </p:txBody>
      </p:sp>
      <p:sp>
        <p:nvSpPr>
          <p:cNvPr id="23" name="TextBox 22"/>
          <p:cNvSpPr txBox="1"/>
          <p:nvPr/>
        </p:nvSpPr>
        <p:spPr>
          <a:xfrm>
            <a:off x="914400" y="2514600"/>
            <a:ext cx="364202" cy="461665"/>
          </a:xfrm>
          <a:prstGeom prst="rect">
            <a:avLst/>
          </a:prstGeom>
          <a:noFill/>
        </p:spPr>
        <p:txBody>
          <a:bodyPr wrap="none" rtlCol="0">
            <a:spAutoFit/>
          </a:bodyPr>
          <a:lstStyle/>
          <a:p>
            <a:r>
              <a:rPr lang="en-US" sz="2400" b="1" dirty="0" smtClean="0"/>
              <a:t>F</a:t>
            </a:r>
            <a:endParaRPr lang="en-US" sz="2400" dirty="0"/>
          </a:p>
        </p:txBody>
      </p:sp>
      <p:sp>
        <p:nvSpPr>
          <p:cNvPr id="25" name="TextBox 24"/>
          <p:cNvSpPr txBox="1"/>
          <p:nvPr/>
        </p:nvSpPr>
        <p:spPr>
          <a:xfrm>
            <a:off x="914400" y="685800"/>
            <a:ext cx="372218" cy="461665"/>
          </a:xfrm>
          <a:prstGeom prst="rect">
            <a:avLst/>
          </a:prstGeom>
          <a:noFill/>
        </p:spPr>
        <p:txBody>
          <a:bodyPr wrap="none" rtlCol="0">
            <a:spAutoFit/>
          </a:bodyPr>
          <a:lstStyle/>
          <a:p>
            <a:r>
              <a:rPr lang="en-US" sz="2400" b="1" dirty="0" smtClean="0"/>
              <a:t>T</a:t>
            </a:r>
            <a:endParaRPr lang="en-US" sz="2400" dirty="0"/>
          </a:p>
        </p:txBody>
      </p:sp>
      <p:sp>
        <p:nvSpPr>
          <p:cNvPr id="26" name="TextBox 25"/>
          <p:cNvSpPr txBox="1"/>
          <p:nvPr/>
        </p:nvSpPr>
        <p:spPr>
          <a:xfrm>
            <a:off x="914400" y="1600200"/>
            <a:ext cx="364202" cy="461665"/>
          </a:xfrm>
          <a:prstGeom prst="rect">
            <a:avLst/>
          </a:prstGeom>
          <a:noFill/>
        </p:spPr>
        <p:txBody>
          <a:bodyPr wrap="none" rtlCol="0">
            <a:spAutoFit/>
          </a:bodyPr>
          <a:lstStyle/>
          <a:p>
            <a:r>
              <a:rPr lang="en-US" sz="2400" b="1" dirty="0" smtClean="0"/>
              <a:t>F</a:t>
            </a:r>
            <a:endParaRPr lang="en-US" sz="2400" dirty="0"/>
          </a:p>
        </p:txBody>
      </p:sp>
      <p:sp>
        <p:nvSpPr>
          <p:cNvPr id="27" name="TextBox 26"/>
          <p:cNvSpPr txBox="1"/>
          <p:nvPr/>
        </p:nvSpPr>
        <p:spPr>
          <a:xfrm>
            <a:off x="914400" y="4419600"/>
            <a:ext cx="372218" cy="461665"/>
          </a:xfrm>
          <a:prstGeom prst="rect">
            <a:avLst/>
          </a:prstGeom>
          <a:noFill/>
        </p:spPr>
        <p:txBody>
          <a:bodyPr wrap="none" rtlCol="0">
            <a:spAutoFit/>
          </a:bodyPr>
          <a:lstStyle/>
          <a:p>
            <a:r>
              <a:rPr lang="en-US" sz="2400" b="1" dirty="0" smtClean="0"/>
              <a:t>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par>
                                <p:cTn id="18" presetID="4" presetClass="entr" presetSubtype="16" fill="hold" grpId="1"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ox(i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0" nodeType="clickEffect">
                                  <p:stCondLst>
                                    <p:cond delay="0"/>
                                  </p:stCondLst>
                                  <p:childTnLst>
                                    <p:animEffect transition="out" filter="dissolv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ox(in)">
                                      <p:cBhvr>
                                        <p:cTn id="38" dur="500"/>
                                        <p:tgtEl>
                                          <p:spTgt spid="3">
                                            <p:txEl>
                                              <p:pRg st="4" end="4"/>
                                            </p:txEl>
                                          </p:spTgt>
                                        </p:tgtEl>
                                      </p:cBhvr>
                                    </p:animEffect>
                                  </p:childTnLst>
                                </p:cTn>
                              </p:par>
                              <p:par>
                                <p:cTn id="39" presetID="4" presetClass="entr" presetSubtype="16" fill="hold" grpId="1"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ox(i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0" nodeType="clickEffect">
                                  <p:stCondLst>
                                    <p:cond delay="0"/>
                                  </p:stCondLst>
                                  <p:childTnLst>
                                    <p:animEffect transition="out" filter="dissolv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9"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box(in)">
                                      <p:cBhvr>
                                        <p:cTn id="59" dur="5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1"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box(in)">
                                      <p:cBhvr>
                                        <p:cTn id="69" dur="500"/>
                                        <p:tgtEl>
                                          <p:spTgt spid="3">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dissolve">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1"/>
      <p:bldP spid="20" grpId="0"/>
      <p:bldP spid="21" grpId="0"/>
      <p:bldP spid="22" grpId="0"/>
      <p:bldP spid="22" grpId="1"/>
      <p:bldP spid="23" grpId="0"/>
      <p:bldP spid="25" grpId="0"/>
      <p:bldP spid="26" grpId="0"/>
      <p:bldP spid="2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20195</TotalTime>
  <Words>655</Words>
  <Application>Microsoft Office PowerPoint</Application>
  <PresentationFormat>On-screen Show (4:3)</PresentationFormat>
  <Paragraphs>232</Paragraphs>
  <Slides>21</Slides>
  <Notes>13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Trebuchet MS</vt:lpstr>
      <vt:lpstr>Wingdings</vt:lpstr>
      <vt:lpstr>Wingdings 2</vt:lpstr>
      <vt:lpstr>Opulent</vt:lpstr>
      <vt:lpstr>Bell Work</vt:lpstr>
      <vt:lpstr>Child Development: Unit 5 Preschool</vt:lpstr>
      <vt:lpstr>Unit 2, Quiz #2</vt:lpstr>
      <vt:lpstr>Unit 2, Quiz #2</vt:lpstr>
      <vt:lpstr>Unit 2, Quiz #2</vt:lpstr>
      <vt:lpstr>Unit 2, Quiz #2</vt:lpstr>
      <vt:lpstr>Child Development</vt:lpstr>
      <vt:lpstr>Child Development</vt:lpstr>
      <vt:lpstr>Preschool Physical Development</vt:lpstr>
      <vt:lpstr>PowerPoint Presentation</vt:lpstr>
      <vt:lpstr>PowerPoint Presentation</vt:lpstr>
      <vt:lpstr>List major physical milestones during the preschool years:  GROSS and FINE </vt:lpstr>
      <vt:lpstr>PowerPoint Presentation</vt:lpstr>
      <vt:lpstr>PowerPoint Presentation</vt:lpstr>
      <vt:lpstr>Finger trick</vt:lpstr>
      <vt:lpstr>PowerPoint Presentation</vt:lpstr>
      <vt:lpstr>PowerPoint Presentation</vt:lpstr>
      <vt:lpstr>Self-Help Care Skills that a preschooler learns.  </vt:lpstr>
      <vt:lpstr>PARACHUTE TIME!</vt:lpstr>
      <vt:lpstr>Preschool Development Stations</vt:lpstr>
      <vt:lpstr>PowerPoint Presentation</vt:lpstr>
    </vt:vector>
  </TitlesOfParts>
  <Company>Davis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Development: Unit 5 Toddler and Preschool</dc:title>
  <dc:creator>TESTING</dc:creator>
  <cp:lastModifiedBy>tierra.davis</cp:lastModifiedBy>
  <cp:revision>111</cp:revision>
  <dcterms:created xsi:type="dcterms:W3CDTF">2009-04-14T23:24:22Z</dcterms:created>
  <dcterms:modified xsi:type="dcterms:W3CDTF">2020-11-03T18:03:45Z</dcterms:modified>
</cp:coreProperties>
</file>